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3"/>
  </p:notesMasterIdLst>
  <p:handoutMasterIdLst>
    <p:handoutMasterId r:id="rId104"/>
  </p:handoutMasterIdLst>
  <p:sldIdLst>
    <p:sldId id="256" r:id="rId2"/>
    <p:sldId id="546" r:id="rId3"/>
    <p:sldId id="456" r:id="rId4"/>
    <p:sldId id="504" r:id="rId5"/>
    <p:sldId id="544" r:id="rId6"/>
    <p:sldId id="425" r:id="rId7"/>
    <p:sldId id="430" r:id="rId8"/>
    <p:sldId id="567" r:id="rId9"/>
    <p:sldId id="454" r:id="rId10"/>
    <p:sldId id="565" r:id="rId11"/>
    <p:sldId id="566" r:id="rId12"/>
    <p:sldId id="447" r:id="rId13"/>
    <p:sldId id="434" r:id="rId14"/>
    <p:sldId id="457" r:id="rId15"/>
    <p:sldId id="436" r:id="rId16"/>
    <p:sldId id="479" r:id="rId17"/>
    <p:sldId id="548" r:id="rId18"/>
    <p:sldId id="549" r:id="rId19"/>
    <p:sldId id="463" r:id="rId20"/>
    <p:sldId id="460" r:id="rId21"/>
    <p:sldId id="461" r:id="rId22"/>
    <p:sldId id="462" r:id="rId23"/>
    <p:sldId id="361" r:id="rId24"/>
    <p:sldId id="396" r:id="rId25"/>
    <p:sldId id="365" r:id="rId26"/>
    <p:sldId id="370" r:id="rId27"/>
    <p:sldId id="445" r:id="rId28"/>
    <p:sldId id="475" r:id="rId29"/>
    <p:sldId id="476" r:id="rId30"/>
    <p:sldId id="373" r:id="rId31"/>
    <p:sldId id="464" r:id="rId32"/>
    <p:sldId id="467" r:id="rId33"/>
    <p:sldId id="468" r:id="rId34"/>
    <p:sldId id="480" r:id="rId35"/>
    <p:sldId id="369" r:id="rId36"/>
    <p:sldId id="371" r:id="rId37"/>
    <p:sldId id="372" r:id="rId38"/>
    <p:sldId id="375" r:id="rId39"/>
    <p:sldId id="469" r:id="rId40"/>
    <p:sldId id="470" r:id="rId41"/>
    <p:sldId id="472" r:id="rId42"/>
    <p:sldId id="473" r:id="rId43"/>
    <p:sldId id="376" r:id="rId44"/>
    <p:sldId id="478" r:id="rId45"/>
    <p:sldId id="474" r:id="rId46"/>
    <p:sldId id="486" r:id="rId47"/>
    <p:sldId id="385" r:id="rId48"/>
    <p:sldId id="386" r:id="rId49"/>
    <p:sldId id="387" r:id="rId50"/>
    <p:sldId id="388" r:id="rId51"/>
    <p:sldId id="389" r:id="rId52"/>
    <p:sldId id="384" r:id="rId53"/>
    <p:sldId id="390" r:id="rId54"/>
    <p:sldId id="481" r:id="rId55"/>
    <p:sldId id="482" r:id="rId56"/>
    <p:sldId id="499" r:id="rId57"/>
    <p:sldId id="488" r:id="rId58"/>
    <p:sldId id="489" r:id="rId59"/>
    <p:sldId id="484" r:id="rId60"/>
    <p:sldId id="572" r:id="rId61"/>
    <p:sldId id="573" r:id="rId62"/>
    <p:sldId id="574" r:id="rId63"/>
    <p:sldId id="575" r:id="rId64"/>
    <p:sldId id="494" r:id="rId65"/>
    <p:sldId id="495" r:id="rId66"/>
    <p:sldId id="551" r:id="rId67"/>
    <p:sldId id="496" r:id="rId68"/>
    <p:sldId id="497" r:id="rId69"/>
    <p:sldId id="554" r:id="rId70"/>
    <p:sldId id="552" r:id="rId71"/>
    <p:sldId id="553" r:id="rId72"/>
    <p:sldId id="391" r:id="rId73"/>
    <p:sldId id="477" r:id="rId74"/>
    <p:sldId id="579" r:id="rId75"/>
    <p:sldId id="409" r:id="rId76"/>
    <p:sldId id="420" r:id="rId77"/>
    <p:sldId id="411" r:id="rId78"/>
    <p:sldId id="563" r:id="rId79"/>
    <p:sldId id="564" r:id="rId80"/>
    <p:sldId id="516" r:id="rId81"/>
    <p:sldId id="560" r:id="rId82"/>
    <p:sldId id="561" r:id="rId83"/>
    <p:sldId id="562" r:id="rId84"/>
    <p:sldId id="519" r:id="rId85"/>
    <p:sldId id="520" r:id="rId86"/>
    <p:sldId id="412" r:id="rId87"/>
    <p:sldId id="413" r:id="rId88"/>
    <p:sldId id="414" r:id="rId89"/>
    <p:sldId id="529" r:id="rId90"/>
    <p:sldId id="415" r:id="rId91"/>
    <p:sldId id="419" r:id="rId92"/>
    <p:sldId id="417" r:id="rId93"/>
    <p:sldId id="535" r:id="rId94"/>
    <p:sldId id="541" r:id="rId95"/>
    <p:sldId id="530" r:id="rId96"/>
    <p:sldId id="536" r:id="rId97"/>
    <p:sldId id="537" r:id="rId98"/>
    <p:sldId id="538" r:id="rId99"/>
    <p:sldId id="576" r:id="rId100"/>
    <p:sldId id="577" r:id="rId101"/>
    <p:sldId id="542" r:id="rId102"/>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98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81" autoAdjust="0"/>
    <p:restoredTop sz="57266" autoAdjust="0"/>
  </p:normalViewPr>
  <p:slideViewPr>
    <p:cSldViewPr>
      <p:cViewPr>
        <p:scale>
          <a:sx n="72" d="100"/>
          <a:sy n="72" d="100"/>
        </p:scale>
        <p:origin x="-1518" y="246"/>
      </p:cViewPr>
      <p:guideLst>
        <p:guide orient="horz" pos="2160"/>
        <p:guide pos="2880"/>
      </p:guideLst>
    </p:cSldViewPr>
  </p:slideViewPr>
  <p:outlineViewPr>
    <p:cViewPr>
      <p:scale>
        <a:sx n="33" d="100"/>
        <a:sy n="33" d="100"/>
      </p:scale>
      <p:origin x="0" y="10885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heme" Target="theme/theme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notesMaster" Target="notesMasters/notesMaster1.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pPr>
              <a:defRPr/>
            </a:pPr>
            <a:fld id="{1CFFD536-C7ED-4D80-AB25-50624127D21A}" type="datetimeFigureOut">
              <a:rPr lang="en-US"/>
              <a:pPr>
                <a:defRPr/>
              </a:pPr>
              <a:t>3/26/2013</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pPr>
              <a:defRPr/>
            </a:pPr>
            <a:fld id="{32A9614A-3F88-4D6A-B9C1-A3C8D56F5130}" type="slidenum">
              <a:rPr lang="en-US"/>
              <a:pPr>
                <a:defRPr/>
              </a:pPr>
              <a:t>‹#›</a:t>
            </a:fld>
            <a:endParaRPr lang="en-US"/>
          </a:p>
        </p:txBody>
      </p:sp>
    </p:spTree>
    <p:extLst>
      <p:ext uri="{BB962C8B-B14F-4D97-AF65-F5344CB8AC3E}">
        <p14:creationId xmlns:p14="http://schemas.microsoft.com/office/powerpoint/2010/main" val="6920721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7C7804C-A891-4253-ACE8-8FBCB9BD2A28}" type="datetimeFigureOut">
              <a:rPr lang="en-US"/>
              <a:pPr>
                <a:defRPr/>
              </a:pPr>
              <a:t>3/26/2013</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C8DA4604-4477-4885-8705-0A92AE87A386}" type="slidenum">
              <a:rPr lang="en-US"/>
              <a:pPr>
                <a:defRPr/>
              </a:pPr>
              <a:t>‹#›</a:t>
            </a:fld>
            <a:endParaRPr lang="en-US"/>
          </a:p>
        </p:txBody>
      </p:sp>
    </p:spTree>
    <p:extLst>
      <p:ext uri="{BB962C8B-B14F-4D97-AF65-F5344CB8AC3E}">
        <p14:creationId xmlns:p14="http://schemas.microsoft.com/office/powerpoint/2010/main" val="12876340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Hello. I’m </a:t>
            </a:r>
            <a:r>
              <a:rPr lang="en-US" dirty="0" err="1" smtClean="0"/>
              <a:t>Sevim</a:t>
            </a:r>
            <a:r>
              <a:rPr lang="en-US" dirty="0" smtClean="0"/>
              <a:t> McCutcheon. </a:t>
            </a:r>
          </a:p>
          <a:p>
            <a:endParaRPr lang="en-US" dirty="0" smtClean="0"/>
          </a:p>
          <a:p>
            <a:r>
              <a:rPr lang="en-US" dirty="0" smtClean="0"/>
              <a:t>To give you a little background, for the past seven years, I’ve been a catalog librarian at Kent State University. There are 5 catalog librarians who catalog various formats here. I am responsible primarily for monographs and electronic theses and dissertations. </a:t>
            </a:r>
          </a:p>
          <a:p>
            <a:endParaRPr lang="en-US" dirty="0" smtClean="0"/>
          </a:p>
          <a:p>
            <a:r>
              <a:rPr lang="en-US" dirty="0" smtClean="0"/>
              <a:t>At Kent State University, we have been actively preparing ourselves and our staff for RDA since 2009.  We accept copy cataloging in RDA, and have about 2,000 RDA records in our local catalog.  In January 2013, we began original cataloging in most formats in RDA. At that time we also began creating Authority Records in RDA.  We will switch to doing all original cataloging in RDA at the same time as the Library of Congress, March 31, 2013. </a:t>
            </a:r>
          </a:p>
          <a:p>
            <a:endParaRPr lang="en-US" dirty="0" smtClean="0"/>
          </a:p>
          <a:p>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B3C59E52-6F0A-4D57-AC23-EE906788B7B0}"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Best</a:t>
            </a:r>
            <a:r>
              <a:rPr lang="en-US" baseline="0" dirty="0" smtClean="0"/>
              <a:t> of all, you can read RDA for yourself for the next month. </a:t>
            </a:r>
          </a:p>
          <a:p>
            <a:r>
              <a:rPr lang="en-US" baseline="0" dirty="0" smtClean="0"/>
              <a:t>The managers of RDA Toolkit provide free 30 day access upon request for any workshop about RDA.  </a:t>
            </a:r>
          </a:p>
          <a:p>
            <a:r>
              <a:rPr lang="en-US" baseline="0" dirty="0" smtClean="0"/>
              <a:t>That means that if anyone here is inspired to provide an RDA workshop in the future, just contact RDA Toolkit and ask for 30 day free access for your participants.</a:t>
            </a:r>
            <a:endParaRPr lang="en-US" dirty="0" smtClean="0"/>
          </a:p>
        </p:txBody>
      </p:sp>
      <p:sp>
        <p:nvSpPr>
          <p:cNvPr id="4" name="Slide Number Placeholder 3"/>
          <p:cNvSpPr>
            <a:spLocks noGrp="1"/>
          </p:cNvSpPr>
          <p:nvPr>
            <p:ph type="sldNum" sz="quarter" idx="5"/>
          </p:nvPr>
        </p:nvSpPr>
        <p:spPr/>
        <p:txBody>
          <a:bodyPr/>
          <a:lstStyle/>
          <a:p>
            <a:pPr>
              <a:defRPr/>
            </a:pPr>
            <a:fld id="{072ADD2D-9FC2-4DEB-9D75-7BC3728DC4AF}" type="slidenum">
              <a:rPr lang="en-US" smtClean="0"/>
              <a:pPr>
                <a:defRPr/>
              </a:pPr>
              <a:t>10</a:t>
            </a:fld>
            <a:endParaRPr 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One of the best ways to learn RDA is</a:t>
            </a:r>
            <a:r>
              <a:rPr lang="en-US" baseline="0" dirty="0" smtClean="0"/>
              <a:t> to delve into it. You can read RDA for yourself for the next month. </a:t>
            </a:r>
          </a:p>
          <a:p>
            <a:r>
              <a:rPr lang="en-US" baseline="0" dirty="0" smtClean="0"/>
              <a:t>As participants in this workshop, you have free 30 day access to the RDA Toolkit.  </a:t>
            </a:r>
          </a:p>
          <a:p>
            <a:endParaRPr lang="en-US" baseline="0" dirty="0" smtClean="0"/>
          </a:p>
        </p:txBody>
      </p:sp>
      <p:sp>
        <p:nvSpPr>
          <p:cNvPr id="4" name="Slide Number Placeholder 3"/>
          <p:cNvSpPr>
            <a:spLocks noGrp="1"/>
          </p:cNvSpPr>
          <p:nvPr>
            <p:ph type="sldNum" sz="quarter" idx="5"/>
          </p:nvPr>
        </p:nvSpPr>
        <p:spPr/>
        <p:txBody>
          <a:bodyPr/>
          <a:lstStyle/>
          <a:p>
            <a:pPr>
              <a:defRPr/>
            </a:pPr>
            <a:fld id="{072ADD2D-9FC2-4DEB-9D75-7BC3728DC4AF}" type="slidenum">
              <a:rPr lang="en-US" smtClean="0"/>
              <a:pPr>
                <a:defRPr/>
              </a:pPr>
              <a:t>100</a:t>
            </a:fld>
            <a:endParaRPr 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4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So, just play!</a:t>
            </a:r>
          </a:p>
        </p:txBody>
      </p:sp>
      <p:sp>
        <p:nvSpPr>
          <p:cNvPr id="4" name="Slide Number Placeholder 3"/>
          <p:cNvSpPr>
            <a:spLocks noGrp="1"/>
          </p:cNvSpPr>
          <p:nvPr>
            <p:ph type="sldNum" sz="quarter" idx="5"/>
          </p:nvPr>
        </p:nvSpPr>
        <p:spPr/>
        <p:txBody>
          <a:bodyPr/>
          <a:lstStyle/>
          <a:p>
            <a:pPr>
              <a:defRPr/>
            </a:pPr>
            <a:fld id="{39770D0F-E9ED-4589-AA73-8B3083C8A41A}" type="slidenum">
              <a:rPr lang="en-US" smtClean="0"/>
              <a:pPr>
                <a:defRPr/>
              </a:pPr>
              <a:t>101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Best</a:t>
            </a:r>
            <a:r>
              <a:rPr lang="en-US" baseline="0" dirty="0" smtClean="0"/>
              <a:t> of all, you can read RDA for yourself for the next month. </a:t>
            </a:r>
          </a:p>
          <a:p>
            <a:r>
              <a:rPr lang="en-US" baseline="0" dirty="0" smtClean="0"/>
              <a:t>The managers of RDA Toolkit provide free 30 day access upon request for any workshop on RDA.  </a:t>
            </a:r>
          </a:p>
          <a:p>
            <a:r>
              <a:rPr lang="en-US" baseline="0" dirty="0" smtClean="0"/>
              <a:t>That means that if anyone here is inspired to provide an RDA workshop in the future, just contact RDA Toolkit and ask for 30 day free access for your participants.</a:t>
            </a:r>
          </a:p>
          <a:p>
            <a:endParaRPr lang="en-US" baseline="0" dirty="0" smtClean="0"/>
          </a:p>
        </p:txBody>
      </p:sp>
      <p:sp>
        <p:nvSpPr>
          <p:cNvPr id="4" name="Slide Number Placeholder 3"/>
          <p:cNvSpPr>
            <a:spLocks noGrp="1"/>
          </p:cNvSpPr>
          <p:nvPr>
            <p:ph type="sldNum" sz="quarter" idx="5"/>
          </p:nvPr>
        </p:nvSpPr>
        <p:spPr/>
        <p:txBody>
          <a:bodyPr/>
          <a:lstStyle/>
          <a:p>
            <a:pPr>
              <a:defRPr/>
            </a:pPr>
            <a:fld id="{072ADD2D-9FC2-4DEB-9D75-7BC3728DC4AF}"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If you would like more information about FRBR, I highly recommend these two titles.  One is freely available on the web and is written for laypeople.  The other is a book available from the American Library Association.</a:t>
            </a:r>
          </a:p>
          <a:p>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FE3C404A-C197-4637-BEB9-B20DD551EB55}"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So, what is RDA?  It is a set of rules to guide the description of resources, and also the formation of access points.  It is based on AACR2, so if you’re already familiar with AACR2 records and how they look, the time it takes to learn RDA might be shorter than if you are new to both</a:t>
            </a:r>
          </a:p>
          <a:p>
            <a:endParaRPr lang="en-US" dirty="0" smtClean="0"/>
          </a:p>
          <a:p>
            <a:endParaRPr lang="en-US" dirty="0" smtClean="0"/>
          </a:p>
          <a:p>
            <a:r>
              <a:rPr lang="en-US" dirty="0" smtClean="0"/>
              <a:t>In the OCLC </a:t>
            </a:r>
            <a:r>
              <a:rPr lang="en-US" dirty="0" err="1" smtClean="0"/>
              <a:t>WorldCat</a:t>
            </a:r>
            <a:r>
              <a:rPr lang="en-US" dirty="0" smtClean="0"/>
              <a:t> database, there are many thousands of RDA records already.</a:t>
            </a:r>
          </a:p>
          <a:p>
            <a:r>
              <a:rPr lang="en-US" dirty="0" smtClean="0"/>
              <a:t>We’ll be seeing a mix of different types of records for many years into the future. </a:t>
            </a:r>
          </a:p>
          <a:p>
            <a:endParaRPr lang="en-US" dirty="0" smtClean="0"/>
          </a:p>
        </p:txBody>
      </p:sp>
      <p:sp>
        <p:nvSpPr>
          <p:cNvPr id="4" name="Slide Number Placeholder 3"/>
          <p:cNvSpPr>
            <a:spLocks noGrp="1"/>
          </p:cNvSpPr>
          <p:nvPr>
            <p:ph type="sldNum" sz="quarter" idx="5"/>
          </p:nvPr>
        </p:nvSpPr>
        <p:spPr/>
        <p:txBody>
          <a:bodyPr/>
          <a:lstStyle/>
          <a:p>
            <a:pPr>
              <a:defRPr/>
            </a:pPr>
            <a:fld id="{0EDE70FE-80A9-4437-A821-00A40E4B6392}"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One thing to remember is that RDA records are compatible with AACR2 records.  It is not necessary to go back and convert your AACR2 records to RDA.</a:t>
            </a:r>
          </a:p>
          <a:p>
            <a:r>
              <a:rPr lang="en-US" dirty="0" smtClean="0"/>
              <a:t>Even so, in OCLC’s </a:t>
            </a:r>
            <a:r>
              <a:rPr lang="en-US" dirty="0" err="1" smtClean="0"/>
              <a:t>WorldCat</a:t>
            </a:r>
            <a:r>
              <a:rPr lang="en-US" dirty="0" smtClean="0"/>
              <a:t> database, it is permitted, even encouraged, to add RDA elements to AACR2 records.  In fact, OCLC plans to add RDA features to AACR records within the next few years, to make them consistent. This consistency may help in a transition away from MARC and into a new Bibliographic  Framework.</a:t>
            </a:r>
          </a:p>
        </p:txBody>
      </p:sp>
      <p:sp>
        <p:nvSpPr>
          <p:cNvPr id="4" name="Slide Number Placeholder 3"/>
          <p:cNvSpPr>
            <a:spLocks noGrp="1"/>
          </p:cNvSpPr>
          <p:nvPr>
            <p:ph type="sldNum" sz="quarter" idx="5"/>
          </p:nvPr>
        </p:nvSpPr>
        <p:spPr/>
        <p:txBody>
          <a:bodyPr/>
          <a:lstStyle/>
          <a:p>
            <a:pPr>
              <a:defRPr/>
            </a:pPr>
            <a:fld id="{52D1DFBD-0FA9-4978-A667-5FC3B4C8869B}"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Here are some resources I recommend to learn more about RDA.</a:t>
            </a:r>
          </a:p>
        </p:txBody>
      </p:sp>
      <p:sp>
        <p:nvSpPr>
          <p:cNvPr id="4" name="Slide Number Placeholder 3"/>
          <p:cNvSpPr>
            <a:spLocks noGrp="1"/>
          </p:cNvSpPr>
          <p:nvPr>
            <p:ph type="sldNum" sz="quarter" idx="5"/>
          </p:nvPr>
        </p:nvSpPr>
        <p:spPr/>
        <p:txBody>
          <a:bodyPr/>
          <a:lstStyle/>
          <a:p>
            <a:pPr>
              <a:defRPr/>
            </a:pPr>
            <a:fld id="{39ACF762-E8F4-4FCA-A025-4161EB2E236F}"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There is a very good guide to using the RDA Toolkit included among the resources at the Library of Congress website.</a:t>
            </a:r>
          </a:p>
        </p:txBody>
      </p:sp>
      <p:sp>
        <p:nvSpPr>
          <p:cNvPr id="4" name="Slide Number Placeholder 3"/>
          <p:cNvSpPr>
            <a:spLocks noGrp="1"/>
          </p:cNvSpPr>
          <p:nvPr>
            <p:ph type="sldNum" sz="quarter" idx="5"/>
          </p:nvPr>
        </p:nvSpPr>
        <p:spPr/>
        <p:txBody>
          <a:bodyPr/>
          <a:lstStyle/>
          <a:p>
            <a:pPr>
              <a:defRPr/>
            </a:pPr>
            <a:fld id="{7E22D55A-AACE-429F-8CDC-CE5C01567B42}"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This </a:t>
            </a:r>
            <a:r>
              <a:rPr lang="en-US" baseline="0" dirty="0" smtClean="0"/>
              <a:t> presentation with all its links and recommended resources will be posted to KSU’s RDA website shorty.</a:t>
            </a:r>
          </a:p>
          <a:p>
            <a:endParaRPr lang="en-US" baseline="0" dirty="0" smtClean="0"/>
          </a:p>
          <a:p>
            <a:r>
              <a:rPr lang="en-US" dirty="0" smtClean="0"/>
              <a:t>KSU’s website was created for internal use, on an Intranet.  So it’s a little rough.  But I share it here to give you an example of what a library can do to collect and create training tools for RDA.  It contains </a:t>
            </a:r>
            <a:r>
              <a:rPr lang="en-US" dirty="0" err="1" smtClean="0"/>
              <a:t>PowerPoints</a:t>
            </a:r>
            <a:r>
              <a:rPr lang="en-US" dirty="0" smtClean="0"/>
              <a:t> of in-house presentations my colleagues and I gave to our staff in Technical Services, among other things. </a:t>
            </a:r>
            <a:endParaRPr lang="en-US" baseline="0" dirty="0" smtClean="0"/>
          </a:p>
          <a:p>
            <a:r>
              <a:rPr lang="en-US" baseline="0" dirty="0" smtClean="0"/>
              <a:t>And the 2</a:t>
            </a:r>
            <a:r>
              <a:rPr lang="en-US" baseline="30000" dirty="0" smtClean="0"/>
              <a:t>nd</a:t>
            </a:r>
            <a:r>
              <a:rPr lang="en-US" baseline="0" dirty="0" smtClean="0"/>
              <a:t> website provides a list of all possible MARC fields, their indicators, and examples of how to use them.</a:t>
            </a:r>
            <a:endParaRPr lang="en-US" dirty="0" smtClean="0"/>
          </a:p>
          <a:p>
            <a:endParaRPr lang="en-US" dirty="0" smtClean="0"/>
          </a:p>
          <a:p>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5A0FCA04-8AB1-41DF-956B-1E8E54F89B64}"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North Carolina State University’s website, on the other hand, was created to share with the world.  </a:t>
            </a:r>
          </a:p>
          <a:p>
            <a:endParaRPr lang="en-US" dirty="0" smtClean="0"/>
          </a:p>
          <a:p>
            <a:r>
              <a:rPr lang="en-US" dirty="0" smtClean="0"/>
              <a:t>Adam Schiff has done presentations in which he compares AACR2 and RDA. I have benefited greatly from his presentations for both Description and Access Points (what used to be called Headings in AACR2), and got ideas for this workshop from his presentations.</a:t>
            </a:r>
          </a:p>
          <a:p>
            <a:endParaRPr lang="en-US" dirty="0" smtClean="0"/>
          </a:p>
          <a:p>
            <a:endParaRPr lang="en-US" dirty="0" smtClean="0"/>
          </a:p>
          <a:p>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5A0FCA04-8AB1-41DF-956B-1E8E54F89B64}"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Here are good sources of information about changes from AACR2.</a:t>
            </a:r>
          </a:p>
          <a:p>
            <a:r>
              <a:rPr lang="en-US" smtClean="0"/>
              <a:t>Because our time in limited, I cannot show you all the ways AACR2 and RDA differ.  I will concentrate on the most common situations that you will see in bibliographic records.  We will start with overall, general differences and then look at differences in particular MARC fields.</a:t>
            </a:r>
          </a:p>
          <a:p>
            <a:endParaRPr lang="en-US" smtClean="0"/>
          </a:p>
        </p:txBody>
      </p:sp>
      <p:sp>
        <p:nvSpPr>
          <p:cNvPr id="4" name="Slide Number Placeholder 3"/>
          <p:cNvSpPr>
            <a:spLocks noGrp="1"/>
          </p:cNvSpPr>
          <p:nvPr>
            <p:ph type="sldNum" sz="quarter" idx="5"/>
          </p:nvPr>
        </p:nvSpPr>
        <p:spPr/>
        <p:txBody>
          <a:bodyPr/>
          <a:lstStyle/>
          <a:p>
            <a:pPr>
              <a:defRPr/>
            </a:pPr>
            <a:fld id="{41AC55D3-3614-43FC-8A82-6C2D04C03393}"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Here’s what we’re going</a:t>
            </a:r>
            <a:r>
              <a:rPr lang="en-US" baseline="0" dirty="0" smtClean="0"/>
              <a:t> to cover today. I’ll introduce you to RDA and give you just a little theoretical background.  The bulk of the time we’ll go through what’s different between AACR2 and RDA in typical bibliographic records.  Once you get a good foundation, we’ll do some exercises together.  </a:t>
            </a:r>
          </a:p>
          <a:p>
            <a:r>
              <a:rPr lang="en-US" baseline="0" dirty="0" smtClean="0"/>
              <a:t>In part 2, we’ll talk about both the technological and the people side of making the transition to RDA: making sure that your catalog handles RDA records well, and that you and your coworkers can, too. </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You should have two handouts.  One gives instructions on accessing the RDA Toolkit for 30 days after this workshop.  The other gives my contact information and a few links.  The first link</a:t>
            </a:r>
            <a:r>
              <a:rPr lang="en-US" baseline="0" dirty="0" smtClean="0"/>
              <a:t> is KSU’s RDA page.  I will post this PowerPoint presentation on KSU’s RDA page, so you will have easy access to all the resources and links to websites contained in the presentation.  In other words, you won’t have to scramble to write them all down.</a:t>
            </a:r>
            <a:endParaRPr lang="en-US" dirty="0" smtClean="0"/>
          </a:p>
          <a:p>
            <a:endParaRPr lang="en-US" baseline="0" dirty="0" smtClean="0"/>
          </a:p>
          <a:p>
            <a:endParaRPr lang="en-US" baseline="0" dirty="0" smtClean="0"/>
          </a:p>
          <a:p>
            <a:r>
              <a:rPr lang="en-US" baseline="0" dirty="0" smtClean="0"/>
              <a:t>So, has everybody heard of RDA?</a:t>
            </a:r>
          </a:p>
          <a:p>
            <a:r>
              <a:rPr lang="en-US" baseline="0" dirty="0" smtClean="0"/>
              <a:t>Has anybody seen an RDA record yet? Not sure?</a:t>
            </a:r>
          </a:p>
          <a:p>
            <a:r>
              <a:rPr lang="en-US" baseline="0" dirty="0" smtClean="0"/>
              <a:t>Let’s start with what RDA is: Resource Description and Access is a set of rules that covers the descriptive cataloging of a record.  It also instructs original catalogers in how to set up authorized access points, like for authors, conference names, and series.  It’s the descriptive portion we’ll concentrate on today, because it’s most pertinent to your copy cataloging responsibilities.  I’ll include a link to another person’s presentation about changes to access points that you can read later if you are interested, but I won’t discuss access points now, in the interest of time. </a:t>
            </a:r>
          </a:p>
          <a:p>
            <a:endParaRPr lang="en-US" baseline="0" dirty="0" smtClean="0"/>
          </a:p>
          <a:p>
            <a:r>
              <a:rPr lang="en-US" baseline="0" dirty="0" smtClean="0"/>
              <a:t>At first, when an international committee met to revise Anglo-American Cataloguing Rules, second edition, AACR2,  they called their revision AACR3.  But they changed the name for two reasons: they wanted to emphasize that the new instructions were for everybody, not just Anglos and Americans.  And although RDA is based on AACR2 in some ways, it’s pretty different in others – different enough to require and justify a new name.</a:t>
            </a:r>
          </a:p>
          <a:p>
            <a:endParaRPr lang="en-US" dirty="0"/>
          </a:p>
        </p:txBody>
      </p:sp>
      <p:sp>
        <p:nvSpPr>
          <p:cNvPr id="4" name="Slide Number Placeholder 3"/>
          <p:cNvSpPr>
            <a:spLocks noGrp="1"/>
          </p:cNvSpPr>
          <p:nvPr>
            <p:ph type="sldNum" sz="quarter" idx="10"/>
          </p:nvPr>
        </p:nvSpPr>
        <p:spPr/>
        <p:txBody>
          <a:bodyPr/>
          <a:lstStyle/>
          <a:p>
            <a:pPr>
              <a:defRPr/>
            </a:pPr>
            <a:fld id="{C8DA4604-4477-4885-8705-0A92AE87A386}" type="slidenum">
              <a:rPr lang="en-US" smtClean="0"/>
              <a:pPr>
                <a:defRPr/>
              </a:pPr>
              <a:t>2</a:t>
            </a:fld>
            <a:endParaRPr lang="en-US"/>
          </a:p>
        </p:txBody>
      </p:sp>
    </p:spTree>
    <p:extLst>
      <p:ext uri="{BB962C8B-B14F-4D97-AF65-F5344CB8AC3E}">
        <p14:creationId xmlns:p14="http://schemas.microsoft.com/office/powerpoint/2010/main" val="5694955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There are some new terms in RDA for familiar AACR concepts.  Here are some of them. I will be using the new terms as much as possible during this presentation, especially Preferred Source of Information, and Access points.</a:t>
            </a:r>
          </a:p>
          <a:p>
            <a:pPr eaLnBrk="1" hangingPunct="1">
              <a:spcBef>
                <a:spcPct val="0"/>
              </a:spcBef>
            </a:pPr>
            <a:endParaRPr lang="en-US" dirty="0" smtClean="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2893E0-E144-4076-93AA-C7C1FF91CD81}" type="slidenum">
              <a:rPr lang="en-US" smtClean="0"/>
              <a:pPr fontAlgn="base">
                <a:spcBef>
                  <a:spcPct val="0"/>
                </a:spcBef>
                <a:spcAft>
                  <a:spcPct val="0"/>
                </a:spcAft>
                <a:defRPr/>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Two main principles of RDA are to write down what you see, and to accept what is provided.  Thus we will see fewer abbreviations.</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Note also that there is a concept within RDA Toolkit of Core and Core If.  Some elements are required, or Core.  Some are required in certain situations, or Core If.</a:t>
            </a:r>
          </a:p>
          <a:p>
            <a:endParaRPr lang="en-US" dirty="0" smtClean="0"/>
          </a:p>
          <a:p>
            <a:r>
              <a:rPr lang="en-US" dirty="0" smtClean="0"/>
              <a:t>Also, there are some options in RDA that we as a cataloging community will have to make decisions about – whether to accept as is what other catalogers have done in RDA, or to choose an alternative from the options allowed.  Here at KSU, we plan to follow the Library of Congress and Program for Cooperative Cataloging</a:t>
            </a:r>
            <a:r>
              <a:rPr lang="en-US" baseline="0" dirty="0" smtClean="0"/>
              <a:t> Policy Statements, the LC-PCC PSs.  Unless there’s a really good reason not to.  And then we’ll document the exception to aid future catalogers.  </a:t>
            </a:r>
            <a:r>
              <a:rPr lang="en-US" dirty="0" smtClean="0"/>
              <a:t>Whatever you do on a local, </a:t>
            </a:r>
            <a:r>
              <a:rPr lang="en-US" dirty="0" err="1" smtClean="0"/>
              <a:t>consortial</a:t>
            </a:r>
            <a:r>
              <a:rPr lang="en-US" dirty="0" smtClean="0"/>
              <a:t>, or national level, it’s good to document and advertise your decisions.</a:t>
            </a:r>
          </a:p>
          <a:p>
            <a:endParaRPr lang="en-US" dirty="0" smtClean="0"/>
          </a:p>
        </p:txBody>
      </p:sp>
      <p:sp>
        <p:nvSpPr>
          <p:cNvPr id="4" name="Slide Number Placeholder 3"/>
          <p:cNvSpPr>
            <a:spLocks noGrp="1"/>
          </p:cNvSpPr>
          <p:nvPr>
            <p:ph type="sldNum" sz="quarter" idx="5"/>
          </p:nvPr>
        </p:nvSpPr>
        <p:spPr/>
        <p:txBody>
          <a:bodyPr/>
          <a:lstStyle/>
          <a:p>
            <a:pPr>
              <a:defRPr/>
            </a:pPr>
            <a:fld id="{968F5E49-9333-4101-AE76-74E5CE632C34}"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Here is an example of a “Core if” statement, and also a Policy Statement within the RDA Toolkit.  Note that under “Resources” you can</a:t>
            </a:r>
            <a:r>
              <a:rPr lang="en-US" baseline="0" dirty="0" smtClean="0"/>
              <a:t> access AACR2, too.</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Now let’s get to what you’ve been waiting for: let’s look at some </a:t>
            </a:r>
            <a:r>
              <a:rPr lang="en-US" baseline="0" dirty="0" smtClean="0"/>
              <a:t>actual RDA records</a:t>
            </a:r>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981E1A76-C647-4047-B05F-241CCC853867}"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a:p>
            <a:r>
              <a:rPr lang="en-US" dirty="0" smtClean="0"/>
              <a:t>This is a screenshot from the OCLC </a:t>
            </a:r>
            <a:r>
              <a:rPr lang="en-US" dirty="0" err="1" smtClean="0"/>
              <a:t>WorldCat</a:t>
            </a:r>
            <a:r>
              <a:rPr lang="en-US" dirty="0" smtClean="0"/>
              <a:t> database</a:t>
            </a:r>
          </a:p>
          <a:p>
            <a:r>
              <a:rPr lang="en-US" dirty="0" smtClean="0"/>
              <a:t>Let’s start by identifying RDA records.  How are they different from AACR2 records?.</a:t>
            </a:r>
          </a:p>
          <a:p>
            <a:r>
              <a:rPr lang="en-US" dirty="0" smtClean="0"/>
              <a:t>Question: Can anyone tell me what the 040 field shows us?</a:t>
            </a:r>
          </a:p>
          <a:p>
            <a:r>
              <a:rPr lang="en-US" dirty="0" smtClean="0"/>
              <a:t>Answer: Institutions that have participated in creating this record.</a:t>
            </a:r>
          </a:p>
          <a:p>
            <a:r>
              <a:rPr lang="en-US" dirty="0" smtClean="0"/>
              <a:t>Also in this field are a few subfields for other things</a:t>
            </a:r>
          </a:p>
          <a:p>
            <a:r>
              <a:rPr lang="en-US" dirty="0" smtClean="0"/>
              <a:t>Please notice here that this RDA record has in the 040 the subfield e, with the term “</a:t>
            </a:r>
            <a:r>
              <a:rPr lang="en-US" dirty="0" err="1" smtClean="0"/>
              <a:t>rda</a:t>
            </a:r>
            <a:r>
              <a:rPr lang="en-US" dirty="0" smtClean="0"/>
              <a:t>” in it</a:t>
            </a:r>
          </a:p>
          <a:p>
            <a:endParaRPr lang="en-US" dirty="0" smtClean="0"/>
          </a:p>
        </p:txBody>
      </p:sp>
      <p:sp>
        <p:nvSpPr>
          <p:cNvPr id="4" name="Slide Number Placeholder 3"/>
          <p:cNvSpPr>
            <a:spLocks noGrp="1"/>
          </p:cNvSpPr>
          <p:nvPr>
            <p:ph type="sldNum" sz="quarter" idx="5"/>
          </p:nvPr>
        </p:nvSpPr>
        <p:spPr/>
        <p:txBody>
          <a:bodyPr/>
          <a:lstStyle/>
          <a:p>
            <a:pPr>
              <a:defRPr/>
            </a:pPr>
            <a:fld id="{22B4C894-1662-4811-8237-F87F0B89CB37}"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 addition to </a:t>
            </a:r>
            <a:r>
              <a:rPr lang="en-US" dirty="0" err="1" smtClean="0"/>
              <a:t>rda</a:t>
            </a:r>
            <a:r>
              <a:rPr lang="en-US" dirty="0" smtClean="0"/>
              <a:t> in that subfield, </a:t>
            </a:r>
          </a:p>
          <a:p>
            <a:r>
              <a:rPr lang="en-US" dirty="0" smtClean="0"/>
              <a:t>In the fixed field portion of the record, in Description, there’s the code “I”.  This is in place of seeing AACR2 records that say “A” for AACR2.  </a:t>
            </a:r>
          </a:p>
          <a:p>
            <a:endParaRPr lang="en-US" dirty="0" smtClean="0"/>
          </a:p>
        </p:txBody>
      </p:sp>
      <p:sp>
        <p:nvSpPr>
          <p:cNvPr id="4" name="Slide Number Placeholder 3"/>
          <p:cNvSpPr>
            <a:spLocks noGrp="1"/>
          </p:cNvSpPr>
          <p:nvPr>
            <p:ph type="sldNum" sz="quarter" idx="5"/>
          </p:nvPr>
        </p:nvSpPr>
        <p:spPr/>
        <p:txBody>
          <a:bodyPr/>
          <a:lstStyle/>
          <a:p>
            <a:pPr>
              <a:defRPr/>
            </a:pPr>
            <a:fld id="{209B05FD-6D15-4EFD-9C51-DA7BE2CF0315}"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The default for capitalization in RDA is to use an in house style manual (like the Chicago manual of style), and the result can be capitalization just like it is now in AACR2 – like the example on the left.  However, there’s an option in RDA to capitalize as you see it, and also to accept however a vendor renders the record.  For example, if a vendor created a record from an automated process, and that process input the title in all capital letters, then it would save time for the cataloger to accept the record as-is, capital letters included.</a:t>
            </a:r>
          </a:p>
          <a:p>
            <a:pPr eaLnBrk="1" hangingPunct="1">
              <a:spcBef>
                <a:spcPct val="0"/>
              </a:spcBef>
            </a:pPr>
            <a:endParaRPr lang="en-US" smtClean="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6DD168-CB0E-42F1-88AB-9847C1256960}" type="slidenum">
              <a:rPr lang="en-US" smtClean="0"/>
              <a:pPr fontAlgn="base">
                <a:spcBef>
                  <a:spcPct val="0"/>
                </a:spcBef>
                <a:spcAft>
                  <a:spcPct val="0"/>
                </a:spcAft>
                <a:defRPr/>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In RDA records, you might see some additional information in the statement of responsibility (245 $c) as well.  If the title page says it’s written by </a:t>
            </a:r>
            <a:r>
              <a:rPr lang="en-US" b="1" smtClean="0"/>
              <a:t>Doctor</a:t>
            </a:r>
            <a:r>
              <a:rPr lang="en-US" smtClean="0"/>
              <a:t> Margaret and </a:t>
            </a:r>
            <a:r>
              <a:rPr lang="en-US" b="1" smtClean="0"/>
              <a:t>Reverend </a:t>
            </a:r>
            <a:r>
              <a:rPr lang="en-US" smtClean="0"/>
              <a:t>James Stutley from the </a:t>
            </a:r>
            <a:r>
              <a:rPr lang="en-US" b="1" smtClean="0"/>
              <a:t>University of Honolulu</a:t>
            </a:r>
            <a:r>
              <a:rPr lang="en-US" smtClean="0"/>
              <a:t>, then you may very well see those words in the statement of responsibility.</a:t>
            </a:r>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CF0A5F7-86A6-4189-B065-92D2E6223816}" type="slidenum">
              <a:rPr lang="en-US" smtClean="0"/>
              <a:pPr fontAlgn="base">
                <a:spcBef>
                  <a:spcPct val="0"/>
                </a:spcBef>
                <a:spcAft>
                  <a:spcPct val="0"/>
                </a:spcAft>
                <a:defRPr/>
              </a:pPr>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See how the the Latin abbreviations are gone, when you don’t know where or by whom something is published.  Instead you write out “place of publication not identified”, and “publisher not identified.”</a:t>
            </a:r>
          </a:p>
          <a:p>
            <a:endParaRPr lang="en-US" smtClean="0"/>
          </a:p>
          <a:p>
            <a:r>
              <a:rPr lang="en-US" smtClean="0"/>
              <a:t>And for those times when the cataloger knows information but it doesn’t come from the preferred source of information, the elements each get their own set of brackets, instead of one long set. </a:t>
            </a:r>
          </a:p>
        </p:txBody>
      </p:sp>
      <p:sp>
        <p:nvSpPr>
          <p:cNvPr id="4" name="Slide Number Placeholder 3"/>
          <p:cNvSpPr>
            <a:spLocks noGrp="1"/>
          </p:cNvSpPr>
          <p:nvPr>
            <p:ph type="sldNum" sz="quarter" idx="5"/>
          </p:nvPr>
        </p:nvSpPr>
        <p:spPr/>
        <p:txBody>
          <a:bodyPr/>
          <a:lstStyle/>
          <a:p>
            <a:pPr>
              <a:defRPr/>
            </a:pPr>
            <a:fld id="{8CE60B46-5EE4-43C5-8246-7FBA8485CC2D}"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As I mentioned earlier, many abbreviations are eliminated. </a:t>
            </a:r>
          </a:p>
        </p:txBody>
      </p:sp>
      <p:sp>
        <p:nvSpPr>
          <p:cNvPr id="4" name="Slide Number Placeholder 3"/>
          <p:cNvSpPr>
            <a:spLocks noGrp="1"/>
          </p:cNvSpPr>
          <p:nvPr>
            <p:ph type="sldNum" sz="quarter" idx="5"/>
          </p:nvPr>
        </p:nvSpPr>
        <p:spPr/>
        <p:txBody>
          <a:bodyPr/>
          <a:lstStyle/>
          <a:p>
            <a:pPr>
              <a:defRPr/>
            </a:pPr>
            <a:fld id="{2C5BC335-4D63-48EE-9790-32BAC4A4CDA4}"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However, standards of measurement are staying as abbreviations.</a:t>
            </a:r>
          </a:p>
          <a:p>
            <a:r>
              <a:rPr lang="en-US" smtClean="0"/>
              <a:t>Including cm. for centimeters – it’s actually considered a symbol, rather than an abbreviation. </a:t>
            </a:r>
          </a:p>
        </p:txBody>
      </p:sp>
      <p:sp>
        <p:nvSpPr>
          <p:cNvPr id="4" name="Slide Number Placeholder 3"/>
          <p:cNvSpPr>
            <a:spLocks noGrp="1"/>
          </p:cNvSpPr>
          <p:nvPr>
            <p:ph type="sldNum" sz="quarter" idx="5"/>
          </p:nvPr>
        </p:nvSpPr>
        <p:spPr/>
        <p:txBody>
          <a:bodyPr/>
          <a:lstStyle/>
          <a:p>
            <a:pPr>
              <a:defRPr/>
            </a:pPr>
            <a:fld id="{3C741EF9-A302-409E-B0C9-7A6BEA66D425}"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Any major change can be scary. And the transition from AACR2 to RDA is the first major change in cataloging rules in forty years.  At the beginning, when you are first learning about RDA, it might seem like RDA is frightening and wild</a:t>
            </a:r>
          </a:p>
        </p:txBody>
      </p:sp>
      <p:sp>
        <p:nvSpPr>
          <p:cNvPr id="4" name="Slide Number Placeholder 3"/>
          <p:cNvSpPr>
            <a:spLocks noGrp="1"/>
          </p:cNvSpPr>
          <p:nvPr>
            <p:ph type="sldNum" sz="quarter" idx="5"/>
          </p:nvPr>
        </p:nvSpPr>
        <p:spPr/>
        <p:txBody>
          <a:bodyPr/>
          <a:lstStyle/>
          <a:p>
            <a:pPr>
              <a:defRPr/>
            </a:pPr>
            <a:fld id="{7A46D89F-C586-4DD6-9C65-DEEAFAABAD50}"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 AACR, there are a couple different ways to indicate that a misspelling is really on the source, using either a Latin abbreviation to show it’s truly the publisher’s error and not the cataloger’s error; or by putting” i.e.” and the correct word in brackets.</a:t>
            </a:r>
          </a:p>
          <a:p>
            <a:endParaRPr lang="en-US" dirty="0" smtClean="0"/>
          </a:p>
          <a:p>
            <a:r>
              <a:rPr lang="en-US" dirty="0" smtClean="0"/>
              <a:t>In RDA, you transcribe what you see, even if it contains a misspelling, and you provide the corrected version in another field. This is the way it is done for all formats, with the exception of misspellings in the title of serials.  </a:t>
            </a:r>
          </a:p>
        </p:txBody>
      </p:sp>
      <p:sp>
        <p:nvSpPr>
          <p:cNvPr id="4" name="Slide Number Placeholder 3"/>
          <p:cNvSpPr>
            <a:spLocks noGrp="1"/>
          </p:cNvSpPr>
          <p:nvPr>
            <p:ph type="sldNum" sz="quarter" idx="5"/>
          </p:nvPr>
        </p:nvSpPr>
        <p:spPr/>
        <p:txBody>
          <a:bodyPr/>
          <a:lstStyle/>
          <a:p>
            <a:pPr>
              <a:defRPr/>
            </a:pPr>
            <a:fld id="{20E4AB95-05CD-4CB1-9B00-275521DAC639}"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a:p>
            <a:r>
              <a:rPr lang="en-US" smtClean="0"/>
              <a:t>AACR2 had us change certain marks of punctuation when they were found on the preferred source of information.</a:t>
            </a:r>
          </a:p>
          <a:p>
            <a:r>
              <a:rPr lang="en-US" smtClean="0"/>
              <a:t>However, RDA instructs us to transcribe punctuation as it appears on the source.</a:t>
            </a:r>
          </a:p>
        </p:txBody>
      </p:sp>
      <p:sp>
        <p:nvSpPr>
          <p:cNvPr id="4" name="Slide Number Placeholder 3"/>
          <p:cNvSpPr>
            <a:spLocks noGrp="1"/>
          </p:cNvSpPr>
          <p:nvPr>
            <p:ph type="sldNum" sz="quarter" idx="5"/>
          </p:nvPr>
        </p:nvSpPr>
        <p:spPr/>
        <p:txBody>
          <a:bodyPr/>
          <a:lstStyle/>
          <a:p>
            <a:pPr>
              <a:defRPr/>
            </a:pPr>
            <a:fld id="{92F99904-0CE2-4CC9-9D1A-5389347FFB52}"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a:p>
            <a:r>
              <a:rPr lang="en-US" dirty="0" smtClean="0"/>
              <a:t>AACR2 says that we can supply a brief explanation to a title when the nature of the work is unclear, or when the title proper consists solely of the name of a corporate body or conference.</a:t>
            </a:r>
          </a:p>
          <a:p>
            <a:endParaRPr lang="en-US" dirty="0" smtClean="0"/>
          </a:p>
          <a:p>
            <a:r>
              <a:rPr lang="en-US" dirty="0" smtClean="0"/>
              <a:t>However, RDA does not specify that this is permitted, as it is contrary to the principles of recording what you see and accepting what you get.  Instead, you can explain what the resource</a:t>
            </a:r>
            <a:r>
              <a:rPr lang="en-US" baseline="0" dirty="0" smtClean="0"/>
              <a:t> is in a note. </a:t>
            </a:r>
          </a:p>
          <a:p>
            <a:endParaRPr lang="en-US" baseline="0" dirty="0" smtClean="0"/>
          </a:p>
          <a:p>
            <a:r>
              <a:rPr lang="en-US" baseline="0" dirty="0" smtClean="0"/>
              <a:t>There are two exceptions.  S</a:t>
            </a:r>
            <a:r>
              <a:rPr lang="en-US" dirty="0" smtClean="0"/>
              <a:t>upplying certain types of other title information IS okay for cartographic resources (that is, maps) under RDA rule 2.3.4.5 and moving image resources (that is, movies and DVDs) under RDA rule 2.3.4.6</a:t>
            </a:r>
          </a:p>
        </p:txBody>
      </p:sp>
      <p:sp>
        <p:nvSpPr>
          <p:cNvPr id="4" name="Slide Number Placeholder 3"/>
          <p:cNvSpPr>
            <a:spLocks noGrp="1"/>
          </p:cNvSpPr>
          <p:nvPr>
            <p:ph type="sldNum" sz="quarter" idx="5"/>
          </p:nvPr>
        </p:nvSpPr>
        <p:spPr/>
        <p:txBody>
          <a:bodyPr/>
          <a:lstStyle/>
          <a:p>
            <a:pPr>
              <a:defRPr/>
            </a:pPr>
            <a:fld id="{70FEBAAD-32C9-48C4-918F-3C17C4C1530D}"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AACR2 told us to transcribe parallel titles from the “chief source of information.”</a:t>
            </a:r>
          </a:p>
          <a:p>
            <a:r>
              <a:rPr lang="en-US" smtClean="0"/>
              <a:t>In RDA, we can take a parallel title from anywhere in the resource.  If that parallel title comes from a different source than the title proper, we have the option of stating that location in a note</a:t>
            </a:r>
          </a:p>
          <a:p>
            <a:endParaRPr lang="en-US" smtClean="0"/>
          </a:p>
          <a:p>
            <a:r>
              <a:rPr lang="en-US" smtClean="0"/>
              <a:t>Additionally, there is no limit in RDA as to how many parallel titles you can record.</a:t>
            </a:r>
          </a:p>
        </p:txBody>
      </p:sp>
      <p:sp>
        <p:nvSpPr>
          <p:cNvPr id="4" name="Slide Number Placeholder 3"/>
          <p:cNvSpPr>
            <a:spLocks noGrp="1"/>
          </p:cNvSpPr>
          <p:nvPr>
            <p:ph type="sldNum" sz="quarter" idx="5"/>
          </p:nvPr>
        </p:nvSpPr>
        <p:spPr/>
        <p:txBody>
          <a:bodyPr/>
          <a:lstStyle/>
          <a:p>
            <a:pPr>
              <a:defRPr/>
            </a:pPr>
            <a:fld id="{2D939602-9AD5-49FC-B160-8720A7F98AFC}" type="slidenum">
              <a:rPr lang="en-US" smtClean="0"/>
              <a:pPr>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RDA is more relaxed about where we get information.  As long as it’s in the resource we have, it’s okay.  If it comes from outside the resource, then we use brackets.</a:t>
            </a:r>
          </a:p>
        </p:txBody>
      </p:sp>
      <p:sp>
        <p:nvSpPr>
          <p:cNvPr id="4" name="Slide Number Placeholder 3"/>
          <p:cNvSpPr>
            <a:spLocks noGrp="1"/>
          </p:cNvSpPr>
          <p:nvPr>
            <p:ph type="sldNum" sz="quarter" idx="5"/>
          </p:nvPr>
        </p:nvSpPr>
        <p:spPr/>
        <p:txBody>
          <a:bodyPr/>
          <a:lstStyle/>
          <a:p>
            <a:pPr>
              <a:defRPr/>
            </a:pPr>
            <a:fld id="{C0733521-3C92-4A7C-9F9A-F0A90CDED3BE}" type="slidenum">
              <a:rPr lang="en-US" smtClean="0"/>
              <a:pPr>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This is a big change: the rule limiting us to listing 3 or fewer authors is gone.</a:t>
            </a:r>
          </a:p>
          <a:p>
            <a:endParaRPr lang="en-US" smtClean="0"/>
          </a:p>
          <a:p>
            <a:r>
              <a:rPr lang="en-US" smtClean="0"/>
              <a:t>I’d like to point out three different things here.  </a:t>
            </a:r>
          </a:p>
          <a:p>
            <a:r>
              <a:rPr lang="en-US" smtClean="0"/>
              <a:t>1. RDA gets rid of Latin abbreviations.  So when there are more than 3 authors, we no longer list one then use the Latin abbreviation, “et al.” </a:t>
            </a:r>
          </a:p>
          <a:p>
            <a:r>
              <a:rPr lang="en-US" smtClean="0"/>
              <a:t>Instead, you can list all the authors that appear on your preferred source of information. </a:t>
            </a:r>
          </a:p>
          <a:p>
            <a:endParaRPr lang="en-US" smtClean="0"/>
          </a:p>
          <a:p>
            <a:r>
              <a:rPr lang="en-US" smtClean="0"/>
              <a:t>2. Also, the first author now goes in a 100 instead of a 700. That is, the first author gets a preferred access point instead of an added access point.</a:t>
            </a:r>
          </a:p>
          <a:p>
            <a:endParaRPr lang="en-US" smtClean="0"/>
          </a:p>
          <a:p>
            <a:r>
              <a:rPr lang="en-US" smtClean="0"/>
              <a:t>3. Last, it’s only required that the first named author gets credit.  That is, the first author is in the 100 field, but none of the additional authors have to be placed in 700 fields – it’s optional. </a:t>
            </a:r>
          </a:p>
          <a:p>
            <a:endParaRPr lang="en-US" smtClean="0"/>
          </a:p>
        </p:txBody>
      </p:sp>
      <p:sp>
        <p:nvSpPr>
          <p:cNvPr id="4" name="Slide Number Placeholder 3"/>
          <p:cNvSpPr>
            <a:spLocks noGrp="1"/>
          </p:cNvSpPr>
          <p:nvPr>
            <p:ph type="sldNum" sz="quarter" idx="5"/>
          </p:nvPr>
        </p:nvSpPr>
        <p:spPr/>
        <p:txBody>
          <a:bodyPr/>
          <a:lstStyle/>
          <a:p>
            <a:pPr>
              <a:defRPr/>
            </a:pPr>
            <a:fld id="{260683B4-FDEB-4559-B854-78C32598CDC2}" type="slidenum">
              <a:rPr lang="en-US" smtClean="0"/>
              <a:pPr>
                <a:def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Another option under RDA is to replace “et al.” with brackets then write in brackets [and however many others].  Note, however, that the Policy Statement says, “generally, do not omit names in a statement of responsibility.”  The method shown on the previous slide is preferred.</a:t>
            </a:r>
          </a:p>
          <a:p>
            <a:endParaRPr lang="en-US" smtClean="0"/>
          </a:p>
          <a:p>
            <a:r>
              <a:rPr lang="en-US" smtClean="0"/>
              <a:t>Even if the other authors aren’t listed in the body of the record, it is okay to give them credit in 700s.  </a:t>
            </a:r>
          </a:p>
          <a:p>
            <a:endParaRPr lang="en-US" smtClean="0"/>
          </a:p>
          <a:p>
            <a:r>
              <a:rPr lang="en-US" smtClean="0"/>
              <a:t>As you can see with the rule of three examples, in RDA we give up some consistency and in exchange we get some flexibility.</a:t>
            </a:r>
          </a:p>
          <a:p>
            <a:r>
              <a:rPr lang="en-US" smtClean="0"/>
              <a:t> </a:t>
            </a:r>
          </a:p>
        </p:txBody>
      </p:sp>
      <p:sp>
        <p:nvSpPr>
          <p:cNvPr id="4" name="Slide Number Placeholder 3"/>
          <p:cNvSpPr>
            <a:spLocks noGrp="1"/>
          </p:cNvSpPr>
          <p:nvPr>
            <p:ph type="sldNum" sz="quarter" idx="5"/>
          </p:nvPr>
        </p:nvSpPr>
        <p:spPr/>
        <p:txBody>
          <a:bodyPr/>
          <a:lstStyle/>
          <a:p>
            <a:pPr>
              <a:defRPr/>
            </a:pPr>
            <a:fld id="{187FA935-59A7-4BD8-892F-7866ED3A1910}" type="slidenum">
              <a:rPr lang="en-US" smtClean="0"/>
              <a:pPr>
                <a:defRPr/>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RDA 2.4.1.8 says that if a noun or noun phrase occurs with a statement of responsibility, treat the noun or noun phrase as part of the statement of responsibility.  Also, in case of doubt, treat the noun or noun phrase as part of the statement of responsibility.  You can see here that the word “by” makes a difference.</a:t>
            </a:r>
          </a:p>
          <a:p>
            <a:endParaRPr lang="en-US" smtClean="0"/>
          </a:p>
        </p:txBody>
      </p:sp>
      <p:sp>
        <p:nvSpPr>
          <p:cNvPr id="4" name="Slide Number Placeholder 3"/>
          <p:cNvSpPr>
            <a:spLocks noGrp="1"/>
          </p:cNvSpPr>
          <p:nvPr>
            <p:ph type="sldNum" sz="quarter" idx="5"/>
          </p:nvPr>
        </p:nvSpPr>
        <p:spPr/>
        <p:txBody>
          <a:bodyPr/>
          <a:lstStyle/>
          <a:p>
            <a:pPr>
              <a:defRPr/>
            </a:pPr>
            <a:fld id="{CFFACDA9-D1D7-439B-807D-6B5DB32BEF2C}" type="slidenum">
              <a:rPr lang="en-US" smtClean="0"/>
              <a:pPr>
                <a:defRPr/>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When you see an edition statement, write down what you see.  If it’s spelled out in words, then transcribe the words.  If it is already abbreviated on your resource, then transcribe the abbreviation.</a:t>
            </a:r>
          </a:p>
          <a:p>
            <a:endParaRPr lang="en-US" dirty="0" smtClean="0"/>
          </a:p>
          <a:p>
            <a:r>
              <a:rPr lang="en-US" dirty="0" smtClean="0"/>
              <a:t>On the RDA side of the screen, note the 2</a:t>
            </a:r>
            <a:r>
              <a:rPr lang="en-US" baseline="30000" dirty="0" smtClean="0"/>
              <a:t>nd</a:t>
            </a:r>
            <a:r>
              <a:rPr lang="en-US" dirty="0" smtClean="0"/>
              <a:t> period after “ed.”  This is technically right, according to RDA and ISBD.  Frankly, I expect a lot of errors with the extra period getting left out.  Happily, if it is left out, it’s just a minor error - it doesn’t affect access.  Personally, I am more concerned with major errors, those that make it difficult for users to find, identify, select, and obtain resources. </a:t>
            </a:r>
          </a:p>
          <a:p>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1D354272-F20E-4499-8252-00D2B1E02D0E}" type="slidenum">
              <a:rPr lang="en-US" smtClean="0"/>
              <a:pPr>
                <a:defRPr/>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 early RDA records, from 2010 to mid-2012, all kinds of publication-related information was recorded in the 260 field, because there wasn’t an alternative.</a:t>
            </a:r>
          </a:p>
          <a:p>
            <a:r>
              <a:rPr lang="en-US" dirty="0" smtClean="0"/>
              <a:t>Now, however, all new and newly upgraded RDA records should use the 264 field instead.  It provides more granularity, a better breakdown of information.</a:t>
            </a:r>
          </a:p>
          <a:p>
            <a:endParaRPr lang="en-US" dirty="0" smtClean="0"/>
          </a:p>
          <a:p>
            <a:r>
              <a:rPr lang="en-US" dirty="0" smtClean="0"/>
              <a:t>The first indicator is used to show changes in production, publication, distribution, and manufacture elements for multi-volume monographs, serials, and integrating resources.</a:t>
            </a:r>
          </a:p>
          <a:p>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7EC7F4D1-A8B4-48F9-864F-80193B048E93}" type="slidenum">
              <a:rPr lang="en-US" smtClean="0"/>
              <a:pPr>
                <a:defRPr/>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But I promise that by the end of this workshop, RDA is going to seem tame and manageable. Maybe even cuddly.</a:t>
            </a:r>
          </a:p>
          <a:p>
            <a:endParaRPr lang="en-US" dirty="0" smtClean="0"/>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Although this is meant to be a practical workshop, it would be good to start with a little theory. I’m going to</a:t>
            </a:r>
            <a:r>
              <a:rPr lang="en-US" baseline="0" dirty="0" smtClean="0"/>
              <a:t> throw a few acronyms at you, just so that if you hear them again, they’ll be familiar to you.</a:t>
            </a:r>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0345D95C-9201-4513-AE55-7B1ABA13AF9E}"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second indicator tells us what kind of function the corporate body performed: production, publication, distribution, or manufacture.  There is also an indicator specifically for copyright date. The ones we’re likely to see most often are 2</a:t>
            </a:r>
            <a:r>
              <a:rPr lang="en-US" baseline="30000" dirty="0" smtClean="0"/>
              <a:t>nd</a:t>
            </a:r>
            <a:r>
              <a:rPr lang="en-US" dirty="0" smtClean="0"/>
              <a:t> indicator 1 for publication,</a:t>
            </a:r>
            <a:r>
              <a:rPr lang="en-US" baseline="0" dirty="0" smtClean="0"/>
              <a:t> and 2</a:t>
            </a:r>
            <a:r>
              <a:rPr lang="en-US" baseline="30000" dirty="0" smtClean="0"/>
              <a:t>nd</a:t>
            </a:r>
            <a:r>
              <a:rPr lang="en-US" baseline="0" dirty="0" smtClean="0"/>
              <a:t> indicator 4 for copyright date.</a:t>
            </a:r>
            <a:endParaRPr lang="en-US" dirty="0" smtClean="0"/>
          </a:p>
          <a:p>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3EC55394-5FAC-4A3F-8622-0C800B22B797}" type="slidenum">
              <a:rPr lang="en-US" smtClean="0"/>
              <a:pPr>
                <a:defRPr/>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dirty="0" smtClean="0"/>
              <a:t>Here’s an example of an RDA record, showing several features we’ve talked about so far.</a:t>
            </a:r>
          </a:p>
          <a:p>
            <a:pPr>
              <a:defRPr/>
            </a:pPr>
            <a:r>
              <a:rPr lang="en-US" dirty="0" smtClean="0"/>
              <a:t>What do you notice that’s different from the AACR records we see?</a:t>
            </a:r>
          </a:p>
          <a:p>
            <a:pPr>
              <a:defRPr/>
            </a:pPr>
            <a:endParaRPr lang="en-US" dirty="0" smtClean="0"/>
          </a:p>
          <a:p>
            <a:pPr>
              <a:defRPr/>
            </a:pPr>
            <a:r>
              <a:rPr lang="en-US" dirty="0" smtClean="0"/>
              <a:t>Answers:</a:t>
            </a:r>
          </a:p>
          <a:p>
            <a:pPr>
              <a:defRPr/>
            </a:pPr>
            <a:r>
              <a:rPr lang="en-US" dirty="0" smtClean="0"/>
              <a:t>040 $e </a:t>
            </a:r>
            <a:r>
              <a:rPr lang="en-US" dirty="0" err="1" smtClean="0"/>
              <a:t>rda</a:t>
            </a:r>
            <a:endParaRPr lang="en-US" dirty="0" smtClean="0"/>
          </a:p>
          <a:p>
            <a:pPr>
              <a:defRPr/>
            </a:pPr>
            <a:r>
              <a:rPr lang="en-US" dirty="0" smtClean="0"/>
              <a:t>Fixed Field </a:t>
            </a:r>
            <a:r>
              <a:rPr lang="en-US" dirty="0" err="1" smtClean="0"/>
              <a:t>Desc</a:t>
            </a:r>
            <a:r>
              <a:rPr lang="en-US" dirty="0" smtClean="0"/>
              <a:t> </a:t>
            </a:r>
            <a:r>
              <a:rPr lang="en-US" dirty="0" err="1" smtClean="0"/>
              <a:t>i</a:t>
            </a:r>
            <a:endParaRPr lang="en-US" dirty="0" smtClean="0"/>
          </a:p>
          <a:p>
            <a:pPr>
              <a:defRPr/>
            </a:pPr>
            <a:r>
              <a:rPr lang="en-US" dirty="0" smtClean="0"/>
              <a:t>Fixed Field </a:t>
            </a:r>
            <a:r>
              <a:rPr lang="en-US" dirty="0" err="1" smtClean="0"/>
              <a:t>DtSt</a:t>
            </a:r>
            <a:r>
              <a:rPr lang="en-US" dirty="0" smtClean="0"/>
              <a:t> t , Dates 2010 and 2010</a:t>
            </a:r>
          </a:p>
          <a:p>
            <a:pPr>
              <a:defRPr/>
            </a:pPr>
            <a:r>
              <a:rPr lang="en-US" dirty="0" smtClean="0"/>
              <a:t>245 $c includes “district judge”</a:t>
            </a:r>
          </a:p>
          <a:p>
            <a:pPr marL="228600" indent="-228600">
              <a:buFontTx/>
              <a:buAutoNum type="arabicPlain" startAt="260"/>
              <a:defRPr/>
            </a:pPr>
            <a:r>
              <a:rPr lang="en-US" dirty="0" smtClean="0"/>
              <a:t>$c [2010] c21010.  Note that for copyright information, the actual copyright symbol is used, instead of the letter “c” to represent copyright.</a:t>
            </a:r>
          </a:p>
          <a:p>
            <a:pPr marL="228600" indent="-228600">
              <a:buFontTx/>
              <a:buAutoNum type="arabicPlain" startAt="260"/>
              <a:defRPr/>
            </a:pPr>
            <a:endParaRPr lang="en-US" dirty="0" smtClean="0"/>
          </a:p>
          <a:p>
            <a:pPr marL="228600" indent="-228600">
              <a:buFontTx/>
              <a:buAutoNum type="arabicPlain" startAt="260"/>
              <a:defRPr/>
            </a:pPr>
            <a:endParaRPr lang="en-US" dirty="0" smtClean="0"/>
          </a:p>
        </p:txBody>
      </p:sp>
      <p:sp>
        <p:nvSpPr>
          <p:cNvPr id="4" name="Slide Number Placeholder 3"/>
          <p:cNvSpPr>
            <a:spLocks noGrp="1"/>
          </p:cNvSpPr>
          <p:nvPr>
            <p:ph type="sldNum" sz="quarter" idx="5"/>
          </p:nvPr>
        </p:nvSpPr>
        <p:spPr/>
        <p:txBody>
          <a:bodyPr/>
          <a:lstStyle/>
          <a:p>
            <a:pPr>
              <a:defRPr/>
            </a:pPr>
            <a:fld id="{38AA13C8-6EED-4D1C-A75B-422346C177C9}" type="slidenum">
              <a:rPr lang="en-US" smtClean="0"/>
              <a:pPr>
                <a:defRPr/>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dirty="0" smtClean="0"/>
              <a:t>Here’s an example of an RDA record with the date of publication 2013 and the copyright date of 2012.  This is how it looks in two separate 264 records.</a:t>
            </a:r>
          </a:p>
          <a:p>
            <a:pPr>
              <a:defRPr/>
            </a:pPr>
            <a:endParaRPr lang="en-US" dirty="0" smtClean="0"/>
          </a:p>
          <a:p>
            <a:pPr>
              <a:defRPr/>
            </a:pPr>
            <a:r>
              <a:rPr lang="en-US" dirty="0" smtClean="0"/>
              <a:t>What other differences do you see between this and an AACR2 record?</a:t>
            </a:r>
          </a:p>
          <a:p>
            <a:pPr>
              <a:defRPr/>
            </a:pPr>
            <a:endParaRPr lang="en-US" dirty="0" smtClean="0"/>
          </a:p>
          <a:p>
            <a:pPr>
              <a:defRPr/>
            </a:pPr>
            <a:r>
              <a:rPr lang="en-US" dirty="0" smtClean="0"/>
              <a:t>Answers:</a:t>
            </a:r>
          </a:p>
          <a:p>
            <a:pPr>
              <a:defRPr/>
            </a:pPr>
            <a:r>
              <a:rPr lang="en-US" dirty="0" smtClean="0"/>
              <a:t>Doesn’t appear</a:t>
            </a:r>
            <a:r>
              <a:rPr lang="en-US" baseline="0" dirty="0" smtClean="0"/>
              <a:t> on this slide, but record does have:</a:t>
            </a:r>
          </a:p>
          <a:p>
            <a:pPr>
              <a:defRPr/>
            </a:pPr>
            <a:r>
              <a:rPr lang="en-US" dirty="0" smtClean="0"/>
              <a:t>040 $e </a:t>
            </a:r>
            <a:r>
              <a:rPr lang="en-US" dirty="0" err="1" smtClean="0"/>
              <a:t>rda</a:t>
            </a:r>
            <a:endParaRPr lang="en-US" dirty="0" smtClean="0"/>
          </a:p>
          <a:p>
            <a:pPr>
              <a:defRPr/>
            </a:pPr>
            <a:r>
              <a:rPr lang="en-US" dirty="0" smtClean="0"/>
              <a:t>Fixed Field </a:t>
            </a:r>
            <a:r>
              <a:rPr lang="en-US" dirty="0" err="1" smtClean="0"/>
              <a:t>Desc</a:t>
            </a:r>
            <a:r>
              <a:rPr lang="en-US" dirty="0" smtClean="0"/>
              <a:t> I</a:t>
            </a:r>
          </a:p>
          <a:p>
            <a:pPr>
              <a:defRPr/>
            </a:pPr>
            <a:r>
              <a:rPr lang="en-US" dirty="0" smtClean="0"/>
              <a:t>Fixed Field </a:t>
            </a:r>
            <a:r>
              <a:rPr lang="en-US" dirty="0" err="1" smtClean="0"/>
              <a:t>DtSt</a:t>
            </a:r>
            <a:r>
              <a:rPr lang="en-US" dirty="0" smtClean="0"/>
              <a:t> t , Dates 2013 and 2012</a:t>
            </a:r>
          </a:p>
          <a:p>
            <a:pPr>
              <a:defRPr/>
            </a:pPr>
            <a:endParaRPr lang="en-US" dirty="0" smtClean="0"/>
          </a:p>
          <a:p>
            <a:pPr>
              <a:defRPr/>
            </a:pPr>
            <a:r>
              <a:rPr lang="en-US" dirty="0" smtClean="0"/>
              <a:t>Can see on slide:</a:t>
            </a:r>
          </a:p>
          <a:p>
            <a:pPr>
              <a:defRPr/>
            </a:pPr>
            <a:r>
              <a:rPr lang="en-US" dirty="0" smtClean="0"/>
              <a:t>250</a:t>
            </a:r>
            <a:r>
              <a:rPr lang="en-US" baseline="0" dirty="0" smtClean="0"/>
              <a:t> “Large print edition” is spelled out</a:t>
            </a:r>
            <a:endParaRPr lang="en-US" dirty="0" smtClean="0"/>
          </a:p>
          <a:p>
            <a:pPr>
              <a:defRPr/>
            </a:pPr>
            <a:r>
              <a:rPr lang="en-US" dirty="0" smtClean="0"/>
              <a:t>Second 264: For copyright information, the actual copyright symbol is used, instead of the letter “c” to represent copyright.</a:t>
            </a:r>
          </a:p>
          <a:p>
            <a:pPr>
              <a:defRPr/>
            </a:pPr>
            <a:r>
              <a:rPr lang="en-US" dirty="0" smtClean="0"/>
              <a:t>300: no abbreviations; “pages” and “illustrations” are spelled out</a:t>
            </a:r>
          </a:p>
          <a:p>
            <a:pPr>
              <a:defRPr/>
            </a:pPr>
            <a:r>
              <a:rPr lang="en-US" dirty="0" smtClean="0"/>
              <a:t>336, 337, 338 fields – we will talk about them soon</a:t>
            </a:r>
          </a:p>
          <a:p>
            <a:pPr marL="228600" indent="-228600">
              <a:buFontTx/>
              <a:buAutoNum type="arabicPlain" startAt="260"/>
              <a:defRPr/>
            </a:pPr>
            <a:endParaRPr lang="en-US" dirty="0" smtClean="0"/>
          </a:p>
          <a:p>
            <a:pPr marL="228600" indent="-228600">
              <a:buFontTx/>
              <a:buAutoNum type="arabicPlain" startAt="260"/>
              <a:defRPr/>
            </a:pPr>
            <a:endParaRPr lang="en-US" dirty="0" smtClean="0"/>
          </a:p>
        </p:txBody>
      </p:sp>
      <p:sp>
        <p:nvSpPr>
          <p:cNvPr id="4" name="Slide Number Placeholder 3"/>
          <p:cNvSpPr>
            <a:spLocks noGrp="1"/>
          </p:cNvSpPr>
          <p:nvPr>
            <p:ph type="sldNum" sz="quarter" idx="5"/>
          </p:nvPr>
        </p:nvSpPr>
        <p:spPr/>
        <p:txBody>
          <a:bodyPr/>
          <a:lstStyle/>
          <a:p>
            <a:pPr>
              <a:defRPr/>
            </a:pPr>
            <a:fld id="{2D3B03BF-512F-4AB2-AFDB-618C307DA552}" type="slidenum">
              <a:rPr lang="en-US" smtClean="0"/>
              <a:pPr>
                <a:defRPr/>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In AACR2, the cataloger had the option of putting the larger place in brackets, when it wasn’t on the piece.</a:t>
            </a:r>
          </a:p>
          <a:p>
            <a:endParaRPr lang="en-US" smtClean="0"/>
          </a:p>
          <a:p>
            <a:r>
              <a:rPr lang="en-US" smtClean="0"/>
              <a:t>In RDA, the rules say to make a note about the place of publication instead.</a:t>
            </a:r>
          </a:p>
          <a:p>
            <a:r>
              <a:rPr lang="en-US" smtClean="0"/>
              <a:t>However, there is a recently-approved option to include the larger jurisdiction if needed for identification.  Since the larger place is coming outside the preferred source of information, it should be in brackets. </a:t>
            </a:r>
          </a:p>
        </p:txBody>
      </p:sp>
      <p:sp>
        <p:nvSpPr>
          <p:cNvPr id="4" name="Slide Number Placeholder 3"/>
          <p:cNvSpPr>
            <a:spLocks noGrp="1"/>
          </p:cNvSpPr>
          <p:nvPr>
            <p:ph type="sldNum" sz="quarter" idx="5"/>
          </p:nvPr>
        </p:nvSpPr>
        <p:spPr/>
        <p:txBody>
          <a:bodyPr/>
          <a:lstStyle/>
          <a:p>
            <a:pPr>
              <a:defRPr/>
            </a:pPr>
            <a:fld id="{DD057CA3-4BF4-4259-9E1E-10B543831962}" type="slidenum">
              <a:rPr lang="en-US" smtClean="0"/>
              <a:pPr>
                <a:defRPr/>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AACR2 gave rather complicated instructions about what to do when there are multiple places of publication listed.  Always, the cataloger gave the first place listed.  Then the results changed based on the country of the cataloger.  If the first place was in the country of the cataloger, the 260 $a was finished.  If some additional place listed was in the same country as the cataloger, then the cataloger included that additional place also.  But omitted all other places.</a:t>
            </a:r>
          </a:p>
          <a:p>
            <a:endParaRPr lang="en-US" dirty="0" smtClean="0"/>
          </a:p>
          <a:p>
            <a:r>
              <a:rPr lang="en-US" dirty="0" smtClean="0"/>
              <a:t>In RDA, we record either ALL the places of publication, distribution, etc.; or only the FIRST one.</a:t>
            </a:r>
          </a:p>
        </p:txBody>
      </p:sp>
      <p:sp>
        <p:nvSpPr>
          <p:cNvPr id="4" name="Slide Number Placeholder 3"/>
          <p:cNvSpPr>
            <a:spLocks noGrp="1"/>
          </p:cNvSpPr>
          <p:nvPr>
            <p:ph type="sldNum" sz="quarter" idx="5"/>
          </p:nvPr>
        </p:nvSpPr>
        <p:spPr/>
        <p:txBody>
          <a:bodyPr/>
          <a:lstStyle/>
          <a:p>
            <a:pPr>
              <a:defRPr/>
            </a:pPr>
            <a:fld id="{3C93EE18-95F8-4664-BB9B-91243622DBCA}" type="slidenum">
              <a:rPr lang="en-US" smtClean="0"/>
              <a:pPr>
                <a:defRPr/>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AACR2 says to use abbreviations from Appendix B for certain pieces of information.</a:t>
            </a:r>
          </a:p>
          <a:p>
            <a:r>
              <a:rPr lang="en-US" smtClean="0"/>
              <a:t>In RDA, we generally don’t abbreviate unless the abbreviation appears on the piece.  Note here that “Pennsylvania” is spelled out, and so is “Department.”</a:t>
            </a:r>
          </a:p>
        </p:txBody>
      </p:sp>
      <p:sp>
        <p:nvSpPr>
          <p:cNvPr id="4" name="Slide Number Placeholder 3"/>
          <p:cNvSpPr>
            <a:spLocks noGrp="1"/>
          </p:cNvSpPr>
          <p:nvPr>
            <p:ph type="sldNum" sz="quarter" idx="5"/>
          </p:nvPr>
        </p:nvSpPr>
        <p:spPr/>
        <p:txBody>
          <a:bodyPr/>
          <a:lstStyle/>
          <a:p>
            <a:pPr>
              <a:defRPr/>
            </a:pPr>
            <a:fld id="{23DD2313-ED5C-4785-BC11-B5B3EB41AC4C}" type="slidenum">
              <a:rPr lang="en-US" smtClean="0"/>
              <a:pPr>
                <a:defRPr/>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When we can estimate a date of publication, we should do so, in both AACR2 and RDA.</a:t>
            </a:r>
          </a:p>
          <a:p>
            <a:r>
              <a:rPr lang="en-US" smtClean="0"/>
              <a:t>Note that AACR2 1.4.F7 tells us that “between” dates should be fewer than 20 years apart. In RDA, we can have “between” dates spanning any number of years.</a:t>
            </a:r>
          </a:p>
          <a:p>
            <a:r>
              <a:rPr lang="en-US" smtClean="0"/>
              <a:t>And RDA 2.8.6.6. tells us that when the date of publication is not identified in a single-part resource, supply the date or approximate date of publication.  Because we now have so many options for conveying estimated dates, it should be a last resort to use instead the phrase in brackets,  [date of publication not identified].</a:t>
            </a:r>
          </a:p>
        </p:txBody>
      </p:sp>
      <p:sp>
        <p:nvSpPr>
          <p:cNvPr id="4" name="Slide Number Placeholder 3"/>
          <p:cNvSpPr>
            <a:spLocks noGrp="1"/>
          </p:cNvSpPr>
          <p:nvPr>
            <p:ph type="sldNum" sz="quarter" idx="5"/>
          </p:nvPr>
        </p:nvSpPr>
        <p:spPr/>
        <p:txBody>
          <a:bodyPr/>
          <a:lstStyle/>
          <a:p>
            <a:pPr>
              <a:defRPr/>
            </a:pPr>
            <a:fld id="{F58EAF32-22F2-47E9-BD98-E20B9EE30C52}" type="slidenum">
              <a:rPr lang="en-US" smtClean="0"/>
              <a:pPr>
                <a:defRPr/>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The physical description in RDA is similar to what we are used to. However, abbreviations are spelled out. Note that some catalogers will use the British spelling of color, “colour”</a:t>
            </a:r>
          </a:p>
          <a:p>
            <a:endParaRPr lang="en-US" smtClean="0"/>
          </a:p>
          <a:p>
            <a:r>
              <a:rPr lang="en-US" smtClean="0"/>
              <a:t>Although I consider periods a minor matter, I’d like to inform you of something you might see and wonder about.  </a:t>
            </a:r>
          </a:p>
          <a:p>
            <a:r>
              <a:rPr lang="en-US" smtClean="0"/>
              <a:t>Here’s an example of a 300 field followed by a series, so the cm has a period after it. And an example of a 300 with no series, so there’s no period after the cm</a:t>
            </a:r>
          </a:p>
          <a:p>
            <a:endParaRPr lang="en-US" smtClean="0"/>
          </a:p>
        </p:txBody>
      </p:sp>
      <p:sp>
        <p:nvSpPr>
          <p:cNvPr id="4" name="Slide Number Placeholder 3"/>
          <p:cNvSpPr>
            <a:spLocks noGrp="1"/>
          </p:cNvSpPr>
          <p:nvPr>
            <p:ph type="sldNum" sz="quarter" idx="5"/>
          </p:nvPr>
        </p:nvSpPr>
        <p:spPr/>
        <p:txBody>
          <a:bodyPr/>
          <a:lstStyle/>
          <a:p>
            <a:pPr>
              <a:defRPr/>
            </a:pPr>
            <a:fld id="{7D614B05-D0C1-4169-92DA-17E03F6FFB44}" type="slidenum">
              <a:rPr lang="en-US" smtClean="0"/>
              <a:pPr>
                <a:defRPr/>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Now I’ll explain a more important difference. </a:t>
            </a:r>
          </a:p>
          <a:p>
            <a:endParaRPr lang="en-US" smtClean="0"/>
          </a:p>
          <a:p>
            <a:r>
              <a:rPr lang="en-US" smtClean="0"/>
              <a:t>Does everyone know what a GMD is? General Material Designator.  Indicates format. </a:t>
            </a:r>
          </a:p>
          <a:p>
            <a:r>
              <a:rPr lang="en-US" smtClean="0"/>
              <a:t>A big change, especially for those of us who work with non-print or audiovisual material, is that in RDA there is no GMD.  It’s replaced by 3 fields, the 336 for content, 337 for media, and 338 for carrier</a:t>
            </a:r>
          </a:p>
          <a:p>
            <a:endParaRPr lang="en-US" smtClean="0"/>
          </a:p>
          <a:p>
            <a:endParaRPr lang="en-US" smtClean="0"/>
          </a:p>
        </p:txBody>
      </p:sp>
      <p:sp>
        <p:nvSpPr>
          <p:cNvPr id="4" name="Slide Number Placeholder 3"/>
          <p:cNvSpPr>
            <a:spLocks noGrp="1"/>
          </p:cNvSpPr>
          <p:nvPr>
            <p:ph type="sldNum" sz="quarter" idx="5"/>
          </p:nvPr>
        </p:nvSpPr>
        <p:spPr/>
        <p:txBody>
          <a:bodyPr/>
          <a:lstStyle/>
          <a:p>
            <a:pPr>
              <a:defRPr/>
            </a:pPr>
            <a:fld id="{E43BAAD4-DC54-4211-98E9-A01A88A2F0CE}" type="slidenum">
              <a:rPr lang="en-US" smtClean="0"/>
              <a:pPr>
                <a:defRPr/>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Content has to do with what something is, what sense is needed to experience it</a:t>
            </a:r>
          </a:p>
          <a:p>
            <a:endParaRPr lang="en-US" smtClean="0"/>
          </a:p>
          <a:p>
            <a:r>
              <a:rPr lang="en-US" smtClean="0"/>
              <a:t>Text = book or serial</a:t>
            </a:r>
          </a:p>
          <a:p>
            <a:r>
              <a:rPr lang="en-US" smtClean="0"/>
              <a:t>Performed music = a sound recording of music</a:t>
            </a:r>
          </a:p>
          <a:p>
            <a:r>
              <a:rPr lang="en-US" smtClean="0"/>
              <a:t>Notated music = score</a:t>
            </a:r>
          </a:p>
          <a:p>
            <a:r>
              <a:rPr lang="en-US" smtClean="0"/>
              <a:t>Spoken word = a sound recording of a book, etc.</a:t>
            </a:r>
          </a:p>
          <a:p>
            <a:r>
              <a:rPr lang="en-US" smtClean="0"/>
              <a:t>Two-dimensional moving image = videorecording</a:t>
            </a:r>
          </a:p>
          <a:p>
            <a:r>
              <a:rPr lang="en-US" smtClean="0"/>
              <a:t>Three-dimensional form = a globe, a toy, etc.</a:t>
            </a:r>
          </a:p>
        </p:txBody>
      </p:sp>
      <p:sp>
        <p:nvSpPr>
          <p:cNvPr id="4" name="Slide Number Placeholder 3"/>
          <p:cNvSpPr>
            <a:spLocks noGrp="1"/>
          </p:cNvSpPr>
          <p:nvPr>
            <p:ph type="sldNum" sz="quarter" idx="5"/>
          </p:nvPr>
        </p:nvSpPr>
        <p:spPr/>
        <p:txBody>
          <a:bodyPr/>
          <a:lstStyle/>
          <a:p>
            <a:pPr>
              <a:defRPr/>
            </a:pPr>
            <a:fld id="{9C8D47F0-25DF-4B20-8A05-606E3E6F609D}" type="slidenum">
              <a:rPr lang="en-US" smtClean="0"/>
              <a:pPr>
                <a:defRPr/>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married a country boy who describes himself as a redneck</a:t>
            </a:r>
            <a:r>
              <a:rPr lang="en-US" baseline="0" dirty="0" smtClean="0"/>
              <a:t> – in the best sense of the word. (He actually looks a lot like the man on the left)</a:t>
            </a:r>
          </a:p>
          <a:p>
            <a:r>
              <a:rPr lang="en-US" baseline="0" dirty="0" smtClean="0"/>
              <a:t>He knew one meaning of FRBR: By Rednecks, For Rednecks.</a:t>
            </a:r>
          </a:p>
          <a:p>
            <a:r>
              <a:rPr lang="en-US" baseline="0" dirty="0" smtClean="0"/>
              <a:t>Now, thanks to meeting a catalog librarian, he knows the second meaning of FRBR. It also stands for Functional Requirements For Bibliographic Records</a:t>
            </a:r>
          </a:p>
        </p:txBody>
      </p:sp>
      <p:sp>
        <p:nvSpPr>
          <p:cNvPr id="4" name="Slide Number Placeholder 3"/>
          <p:cNvSpPr>
            <a:spLocks noGrp="1"/>
          </p:cNvSpPr>
          <p:nvPr>
            <p:ph type="sldNum" sz="quarter" idx="10"/>
          </p:nvPr>
        </p:nvSpPr>
        <p:spPr/>
        <p:txBody>
          <a:bodyPr/>
          <a:lstStyle/>
          <a:p>
            <a:pPr>
              <a:defRPr/>
            </a:pPr>
            <a:fld id="{C8DA4604-4477-4885-8705-0A92AE87A386}" type="slidenum">
              <a:rPr lang="en-US" smtClean="0"/>
              <a:pPr>
                <a:defRPr/>
              </a:pPr>
              <a:t>5</a:t>
            </a:fld>
            <a:endParaRPr lang="en-US"/>
          </a:p>
        </p:txBody>
      </p:sp>
    </p:spTree>
    <p:extLst>
      <p:ext uri="{BB962C8B-B14F-4D97-AF65-F5344CB8AC3E}">
        <p14:creationId xmlns:p14="http://schemas.microsoft.com/office/powerpoint/2010/main" val="180323903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Media type has to do with what equipment is needed to use the resource.</a:t>
            </a:r>
          </a:p>
          <a:p>
            <a:endParaRPr lang="en-US" dirty="0" smtClean="0"/>
          </a:p>
          <a:p>
            <a:r>
              <a:rPr lang="en-US" dirty="0" smtClean="0"/>
              <a:t>Examples:</a:t>
            </a:r>
          </a:p>
          <a:p>
            <a:r>
              <a:rPr lang="en-US" dirty="0" smtClean="0"/>
              <a:t>Audio = used for sound recordings</a:t>
            </a:r>
          </a:p>
          <a:p>
            <a:r>
              <a:rPr lang="en-US" dirty="0" smtClean="0"/>
              <a:t>Computer = used for electronic resources</a:t>
            </a:r>
          </a:p>
          <a:p>
            <a:r>
              <a:rPr lang="en-US" dirty="0" smtClean="0"/>
              <a:t>Microform = used for things that require a microfiche or microfilm reader</a:t>
            </a:r>
          </a:p>
          <a:p>
            <a:r>
              <a:rPr lang="en-US" dirty="0" smtClean="0"/>
              <a:t>Projected = used for motion pictures or slides, things that are projected</a:t>
            </a:r>
          </a:p>
          <a:p>
            <a:r>
              <a:rPr lang="en-US" b="1" dirty="0" smtClean="0"/>
              <a:t>Unmediated = used for things that can be perceived directly without a machine, like print books and serials</a:t>
            </a:r>
          </a:p>
          <a:p>
            <a:r>
              <a:rPr lang="en-US" dirty="0" smtClean="0"/>
              <a:t>Video = used for things that require a videocassette player or a DVD player</a:t>
            </a:r>
          </a:p>
        </p:txBody>
      </p:sp>
      <p:sp>
        <p:nvSpPr>
          <p:cNvPr id="4" name="Slide Number Placeholder 3"/>
          <p:cNvSpPr>
            <a:spLocks noGrp="1"/>
          </p:cNvSpPr>
          <p:nvPr>
            <p:ph type="sldNum" sz="quarter" idx="5"/>
          </p:nvPr>
        </p:nvSpPr>
        <p:spPr/>
        <p:txBody>
          <a:bodyPr/>
          <a:lstStyle/>
          <a:p>
            <a:pPr>
              <a:defRPr/>
            </a:pPr>
            <a:fld id="{D94EDD6A-6E10-48F3-B5A1-F6021308A2B6}" type="slidenum">
              <a:rPr lang="en-US" smtClean="0"/>
              <a:pPr>
                <a:defRPr/>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338: carrier type : What is it housed in? </a:t>
            </a:r>
          </a:p>
          <a:p>
            <a:r>
              <a:rPr lang="en-US" dirty="0" smtClean="0"/>
              <a:t>And here are some examples</a:t>
            </a:r>
          </a:p>
          <a:p>
            <a:endParaRPr lang="en-US" dirty="0" smtClean="0"/>
          </a:p>
          <a:p>
            <a:r>
              <a:rPr lang="en-US" dirty="0" smtClean="0"/>
              <a:t>Examples:</a:t>
            </a:r>
          </a:p>
          <a:p>
            <a:r>
              <a:rPr lang="en-US" dirty="0" smtClean="0"/>
              <a:t>audiocassette, audio disc</a:t>
            </a:r>
          </a:p>
          <a:p>
            <a:r>
              <a:rPr lang="en-US" dirty="0" smtClean="0"/>
              <a:t>computer disc, online resource</a:t>
            </a:r>
          </a:p>
          <a:p>
            <a:r>
              <a:rPr lang="en-US" dirty="0" smtClean="0"/>
              <a:t>microfiche</a:t>
            </a:r>
          </a:p>
          <a:p>
            <a:r>
              <a:rPr lang="en-US" dirty="0" smtClean="0"/>
              <a:t>film reel</a:t>
            </a:r>
          </a:p>
          <a:p>
            <a:r>
              <a:rPr lang="en-US" dirty="0" smtClean="0"/>
              <a:t>card, flipchart, volume</a:t>
            </a:r>
          </a:p>
          <a:p>
            <a:r>
              <a:rPr lang="en-US" dirty="0" smtClean="0"/>
              <a:t>videocassette, videodisc</a:t>
            </a:r>
          </a:p>
        </p:txBody>
      </p:sp>
      <p:sp>
        <p:nvSpPr>
          <p:cNvPr id="4" name="Slide Number Placeholder 3"/>
          <p:cNvSpPr>
            <a:spLocks noGrp="1"/>
          </p:cNvSpPr>
          <p:nvPr>
            <p:ph type="sldNum" sz="quarter" idx="5"/>
          </p:nvPr>
        </p:nvSpPr>
        <p:spPr/>
        <p:txBody>
          <a:bodyPr/>
          <a:lstStyle/>
          <a:p>
            <a:pPr>
              <a:defRPr/>
            </a:pPr>
            <a:fld id="{0D6FB9CE-6908-4F1F-8A93-C9D840C5B185}" type="slidenum">
              <a:rPr lang="en-US" smtClean="0"/>
              <a:pPr>
                <a:defRPr/>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Here’s what a GMD looks like in AACR, and what the content, media, and carrier fields look like a DVD record made under RDA</a:t>
            </a:r>
          </a:p>
          <a:p>
            <a:endParaRPr lang="en-US" smtClean="0"/>
          </a:p>
          <a:p>
            <a:r>
              <a:rPr lang="en-US" smtClean="0"/>
              <a:t>One of the decisions for us to make as a cataloging community is how much and what portions of the 336-338 to show to the public.  What would be helpful to them?  We could choose to display some of the elements and not others. Part of the answer lies in how our system will handle these fields: can they be used to generate user-friendly icons, for example.</a:t>
            </a:r>
          </a:p>
          <a:p>
            <a:endParaRPr lang="en-US" smtClean="0"/>
          </a:p>
        </p:txBody>
      </p:sp>
      <p:sp>
        <p:nvSpPr>
          <p:cNvPr id="4" name="Slide Number Placeholder 3"/>
          <p:cNvSpPr>
            <a:spLocks noGrp="1"/>
          </p:cNvSpPr>
          <p:nvPr>
            <p:ph type="sldNum" sz="quarter" idx="5"/>
          </p:nvPr>
        </p:nvSpPr>
        <p:spPr/>
        <p:txBody>
          <a:bodyPr/>
          <a:lstStyle/>
          <a:p>
            <a:pPr>
              <a:defRPr/>
            </a:pPr>
            <a:fld id="{30536A27-93FF-4BF6-B878-6CC7FA905EC3}" type="slidenum">
              <a:rPr lang="en-US" smtClean="0"/>
              <a:pPr>
                <a:defRPr/>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Here’s the standard content, media, and carrier types for a book: text, unmediated, volume.</a:t>
            </a:r>
          </a:p>
        </p:txBody>
      </p:sp>
      <p:sp>
        <p:nvSpPr>
          <p:cNvPr id="4" name="Slide Number Placeholder 3"/>
          <p:cNvSpPr>
            <a:spLocks noGrp="1"/>
          </p:cNvSpPr>
          <p:nvPr>
            <p:ph type="sldNum" sz="quarter" idx="5"/>
          </p:nvPr>
        </p:nvSpPr>
        <p:spPr/>
        <p:txBody>
          <a:bodyPr/>
          <a:lstStyle/>
          <a:p>
            <a:pPr>
              <a:defRPr/>
            </a:pPr>
            <a:fld id="{BBA407D4-C66A-46CC-B5A4-E3C9AFAECC23}" type="slidenum">
              <a:rPr lang="en-US" smtClean="0"/>
              <a:pPr>
                <a:defRPr/>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Serial example:</a:t>
            </a:r>
          </a:p>
          <a:p>
            <a:r>
              <a:rPr lang="en-US" dirty="0" smtClean="0"/>
              <a:t>Note that the 336, 337, 338 are: text, unmediated, volume</a:t>
            </a:r>
          </a:p>
        </p:txBody>
      </p:sp>
      <p:sp>
        <p:nvSpPr>
          <p:cNvPr id="4" name="Slide Number Placeholder 3"/>
          <p:cNvSpPr>
            <a:spLocks noGrp="1"/>
          </p:cNvSpPr>
          <p:nvPr>
            <p:ph type="sldNum" sz="quarter" idx="5"/>
          </p:nvPr>
        </p:nvSpPr>
        <p:spPr/>
        <p:txBody>
          <a:bodyPr/>
          <a:lstStyle/>
          <a:p>
            <a:pPr>
              <a:defRPr/>
            </a:pPr>
            <a:fld id="{86018706-69AE-4AEF-91EB-6BD59F4C46B4}" type="slidenum">
              <a:rPr lang="en-US" smtClean="0"/>
              <a:pPr>
                <a:defRPr/>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8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Sound recording example: 336 is performed music, the 337 is audio, and the 338 is audio disc</a:t>
            </a:r>
          </a:p>
        </p:txBody>
      </p:sp>
      <p:sp>
        <p:nvSpPr>
          <p:cNvPr id="4" name="Slide Number Placeholder 3"/>
          <p:cNvSpPr>
            <a:spLocks noGrp="1"/>
          </p:cNvSpPr>
          <p:nvPr>
            <p:ph type="sldNum" sz="quarter" idx="5"/>
          </p:nvPr>
        </p:nvSpPr>
        <p:spPr/>
        <p:txBody>
          <a:bodyPr/>
          <a:lstStyle/>
          <a:p>
            <a:pPr>
              <a:defRPr/>
            </a:pPr>
            <a:fld id="{7DE3B240-9F03-4688-8460-39C7C5AB2EEC}" type="slidenum">
              <a:rPr lang="en-US" smtClean="0"/>
              <a:pPr>
                <a:defRPr/>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Here’s a short exercise.</a:t>
            </a:r>
          </a:p>
          <a:p>
            <a:r>
              <a:rPr lang="en-US" dirty="0" smtClean="0"/>
              <a:t>What do you see that’s distinctive in RDA records? How is this record different from an AACR2 record?</a:t>
            </a:r>
          </a:p>
          <a:p>
            <a:r>
              <a:rPr lang="en-US" dirty="0" smtClean="0"/>
              <a:t>100 $e author</a:t>
            </a:r>
          </a:p>
          <a:p>
            <a:r>
              <a:rPr lang="en-US" dirty="0" smtClean="0"/>
              <a:t>245: placement of $c, lack of $b for “a novel”</a:t>
            </a:r>
          </a:p>
          <a:p>
            <a:r>
              <a:rPr lang="en-US" dirty="0" smtClean="0"/>
              <a:t>250 First edition is spelled out</a:t>
            </a:r>
          </a:p>
          <a:p>
            <a:r>
              <a:rPr lang="en-US" dirty="0" smtClean="0"/>
              <a:t>260 </a:t>
            </a:r>
          </a:p>
          <a:p>
            <a:r>
              <a:rPr lang="en-US" dirty="0" smtClean="0"/>
              <a:t>A. (this is tricky</a:t>
            </a:r>
            <a:r>
              <a:rPr lang="en-US" dirty="0" smtClean="0">
                <a:sym typeface="Wingdings" pitchFamily="2" charset="2"/>
              </a:rPr>
              <a:t>) CO for Colorado is the postal code instead of the AACR2 abbreviation – CO must have appeared this way on the book, and so it was transcribed.</a:t>
            </a:r>
          </a:p>
          <a:p>
            <a:r>
              <a:rPr lang="en-US" dirty="0" smtClean="0">
                <a:sym typeface="Wingdings" pitchFamily="2" charset="2"/>
              </a:rPr>
              <a:t>B. (this is tricky) AACR says to shorten the form of the publishers name to the shortest form that’s still internationally recognizable, so in AACR2, we could use just “David C. Cook” without the word “Publishers” but in RDA, we’re to transcribe what we see without putting in extra things or taking things out, so “Publisher” remains</a:t>
            </a:r>
          </a:p>
          <a:p>
            <a:r>
              <a:rPr lang="en-US" dirty="0" smtClean="0">
                <a:sym typeface="Wingdings" pitchFamily="2" charset="2"/>
              </a:rPr>
              <a:t>C. Publication date followed by copyright date with the copyright symbol (Note that this is the “old” way of inputting publisher information; the new way is to use a 264 field)</a:t>
            </a:r>
          </a:p>
          <a:p>
            <a:r>
              <a:rPr lang="en-US" dirty="0" smtClean="0">
                <a:sym typeface="Wingdings" pitchFamily="2" charset="2"/>
              </a:rPr>
              <a:t>300 “pages” spelled out, no period at end of cm because there’s no series</a:t>
            </a:r>
          </a:p>
          <a:p>
            <a:r>
              <a:rPr lang="en-US" dirty="0" smtClean="0">
                <a:sym typeface="Wingdings" pitchFamily="2" charset="2"/>
              </a:rPr>
              <a:t>336, 337, and 338 fields. </a:t>
            </a:r>
            <a:endParaRPr lang="en-US" dirty="0" smtClean="0"/>
          </a:p>
        </p:txBody>
      </p:sp>
      <p:sp>
        <p:nvSpPr>
          <p:cNvPr id="4" name="Slide Number Placeholder 3"/>
          <p:cNvSpPr>
            <a:spLocks noGrp="1"/>
          </p:cNvSpPr>
          <p:nvPr>
            <p:ph type="sldNum" sz="quarter" idx="5"/>
          </p:nvPr>
        </p:nvSpPr>
        <p:spPr/>
        <p:txBody>
          <a:bodyPr/>
          <a:lstStyle/>
          <a:p>
            <a:pPr>
              <a:defRPr/>
            </a:pPr>
            <a:fld id="{F1E849E6-C5D2-4260-B189-409D81641AE9}" type="slidenum">
              <a:rPr lang="en-US" smtClean="0"/>
              <a:pPr>
                <a:defRPr/>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There are more new fields in RDA, mostly for audiovisual or</a:t>
            </a:r>
            <a:r>
              <a:rPr lang="en-US" baseline="0" dirty="0" smtClean="0"/>
              <a:t> non-print material</a:t>
            </a:r>
            <a:r>
              <a:rPr lang="en-US" dirty="0" smtClean="0"/>
              <a:t>.  </a:t>
            </a:r>
          </a:p>
          <a:p>
            <a:r>
              <a:rPr lang="en-US" dirty="0" smtClean="0"/>
              <a:t>This is just a taste of the new fields. </a:t>
            </a:r>
          </a:p>
          <a:p>
            <a:r>
              <a:rPr lang="en-US" dirty="0" smtClean="0"/>
              <a:t>The main thing for copy catalogers to remember is that some information in a bibliographic record might show up in a field that’s new to you.  Original catalogers may want to read more at the websites listed on this slide</a:t>
            </a:r>
          </a:p>
          <a:p>
            <a:endParaRPr lang="en-US" dirty="0" smtClean="0"/>
          </a:p>
        </p:txBody>
      </p:sp>
      <p:sp>
        <p:nvSpPr>
          <p:cNvPr id="4" name="Slide Number Placeholder 3"/>
          <p:cNvSpPr>
            <a:spLocks noGrp="1"/>
          </p:cNvSpPr>
          <p:nvPr>
            <p:ph type="sldNum" sz="quarter" idx="5"/>
          </p:nvPr>
        </p:nvSpPr>
        <p:spPr/>
        <p:txBody>
          <a:bodyPr/>
          <a:lstStyle/>
          <a:p>
            <a:pPr>
              <a:defRPr/>
            </a:pPr>
            <a:fld id="{C4703843-A7C7-41E4-A0D9-176E1B824526}" type="slidenum">
              <a:rPr lang="en-US" smtClean="0"/>
              <a:pPr>
                <a:defRPr/>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2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AACR2 tells us to abbreviate words and numerals as in appendices B and C for series</a:t>
            </a:r>
          </a:p>
          <a:p>
            <a:r>
              <a:rPr lang="en-US" dirty="0" smtClean="0"/>
              <a:t>RDA tells us to transcribe the words we see.  And the LC-PCC-PS at 1.8.2 tells us that this means roman numerals, also. However, when a number is spelled out in words, </a:t>
            </a:r>
            <a:r>
              <a:rPr lang="en-US" smtClean="0"/>
              <a:t>we record the number.</a:t>
            </a:r>
            <a:endParaRPr lang="en-US" dirty="0" smtClean="0"/>
          </a:p>
          <a:p>
            <a:r>
              <a:rPr lang="en-US" dirty="0" smtClean="0"/>
              <a:t>So, in the 490, a transcription field, we transcribe pretty much what we see.</a:t>
            </a:r>
          </a:p>
          <a:p>
            <a:r>
              <a:rPr lang="en-US" dirty="0" smtClean="0"/>
              <a:t>Remember that when</a:t>
            </a:r>
            <a:r>
              <a:rPr lang="en-US" baseline="0" dirty="0" smtClean="0"/>
              <a:t> it comes to series, the 490 is only half the story.  Each 490 gives us what was seen on the piece.  Then it’s paired with an 8xx field, typically an 830.  That 830 shows us the authorized form of the series.  In the 830, we’ll continue to </a:t>
            </a:r>
            <a:r>
              <a:rPr lang="en-US" dirty="0" smtClean="0"/>
              <a:t>use the instructions as given in series authority records for numbering</a:t>
            </a:r>
          </a:p>
        </p:txBody>
      </p:sp>
      <p:sp>
        <p:nvSpPr>
          <p:cNvPr id="4" name="Slide Number Placeholder 3"/>
          <p:cNvSpPr>
            <a:spLocks noGrp="1"/>
          </p:cNvSpPr>
          <p:nvPr>
            <p:ph type="sldNum" sz="quarter" idx="5"/>
          </p:nvPr>
        </p:nvSpPr>
        <p:spPr/>
        <p:txBody>
          <a:bodyPr/>
          <a:lstStyle/>
          <a:p>
            <a:pPr>
              <a:defRPr/>
            </a:pPr>
            <a:fld id="{D5750F63-12E1-4E7F-8684-1FB8548C23A8}" type="slidenum">
              <a:rPr lang="en-US" smtClean="0"/>
              <a:pPr>
                <a:defRPr/>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When you have a year at the beginning of a serial title, you still omit it.  The difference is, in RDA, you use marks of omission.</a:t>
            </a:r>
          </a:p>
        </p:txBody>
      </p:sp>
      <p:sp>
        <p:nvSpPr>
          <p:cNvPr id="4" name="Slide Number Placeholder 3"/>
          <p:cNvSpPr>
            <a:spLocks noGrp="1"/>
          </p:cNvSpPr>
          <p:nvPr>
            <p:ph type="sldNum" sz="quarter" idx="5"/>
          </p:nvPr>
        </p:nvSpPr>
        <p:spPr/>
        <p:txBody>
          <a:bodyPr/>
          <a:lstStyle/>
          <a:p>
            <a:pPr>
              <a:defRPr/>
            </a:pPr>
            <a:fld id="{6DA3E81C-9E7C-42E9-A90E-BAEC8361E001}" type="slidenum">
              <a:rPr lang="en-US" smtClean="0"/>
              <a:pPr>
                <a:defRPr/>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FRBR is a conceptual model that forms the basis of RDA.  </a:t>
            </a:r>
          </a:p>
          <a:p>
            <a:endParaRPr lang="en-US" dirty="0" smtClean="0"/>
          </a:p>
          <a:p>
            <a:r>
              <a:rPr lang="en-US" dirty="0" smtClean="0"/>
              <a:t>The organization of RDA and the RDA Toolkit is based on the organization of FRBR</a:t>
            </a:r>
          </a:p>
        </p:txBody>
      </p:sp>
      <p:sp>
        <p:nvSpPr>
          <p:cNvPr id="4" name="Slide Number Placeholder 3"/>
          <p:cNvSpPr>
            <a:spLocks noGrp="1"/>
          </p:cNvSpPr>
          <p:nvPr>
            <p:ph type="sldNum" sz="quarter" idx="5"/>
          </p:nvPr>
        </p:nvSpPr>
        <p:spPr/>
        <p:txBody>
          <a:bodyPr/>
          <a:lstStyle/>
          <a:p>
            <a:pPr>
              <a:defRPr/>
            </a:pPr>
            <a:fld id="{1B99B0D8-2BAA-45D6-8EFF-5F1A6E74E3F7}" type="slidenum">
              <a:rPr lang="en-US" smtClean="0"/>
              <a:pPr>
                <a:defRPr/>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 mentioned this earlier, and here I want to point you to the rule and the exception about misspellings in serial titles</a:t>
            </a:r>
          </a:p>
        </p:txBody>
      </p:sp>
      <p:sp>
        <p:nvSpPr>
          <p:cNvPr id="4" name="Slide Number Placeholder 3"/>
          <p:cNvSpPr>
            <a:spLocks noGrp="1"/>
          </p:cNvSpPr>
          <p:nvPr>
            <p:ph type="sldNum" sz="quarter" idx="5"/>
          </p:nvPr>
        </p:nvSpPr>
        <p:spPr/>
        <p:txBody>
          <a:bodyPr/>
          <a:lstStyle/>
          <a:p>
            <a:pPr>
              <a:defRPr/>
            </a:pPr>
            <a:fld id="{F3EE4909-AFBB-4AB4-90F4-0A2343B32906}" type="slidenum">
              <a:rPr lang="en-US" smtClean="0"/>
              <a:pPr>
                <a:defRPr/>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6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We are allowed to supply other title information, but only for cartographic resources (maps) and moving image resources (</a:t>
            </a:r>
            <a:r>
              <a:rPr lang="en-US" dirty="0" err="1" smtClean="0"/>
              <a:t>videorecordings</a:t>
            </a:r>
            <a:r>
              <a:rPr lang="en-US" dirty="0" smtClean="0"/>
              <a:t> and movies)</a:t>
            </a:r>
          </a:p>
        </p:txBody>
      </p:sp>
      <p:sp>
        <p:nvSpPr>
          <p:cNvPr id="4" name="Slide Number Placeholder 3"/>
          <p:cNvSpPr>
            <a:spLocks noGrp="1"/>
          </p:cNvSpPr>
          <p:nvPr>
            <p:ph type="sldNum" sz="quarter" idx="5"/>
          </p:nvPr>
        </p:nvSpPr>
        <p:spPr/>
        <p:txBody>
          <a:bodyPr/>
          <a:lstStyle/>
          <a:p>
            <a:pPr>
              <a:defRPr/>
            </a:pPr>
            <a:fld id="{9CAE743D-5C0D-4D8D-AD19-0426E54B9E3C}" type="slidenum">
              <a:rPr lang="en-US" smtClean="0"/>
              <a:pPr>
                <a:defRPr/>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There is some ambiguity in the meaning of RDA rules about how to give credit to non-cast contributors. These are people like directors, writers, and producers who have some overall responsibility for the creation of the movie. There are two possibilities: that there is a change from AACR2, and these people now go in a 508 note; or there is no change from AACR2, and we continue to record them in the statement of responsibility, the 245 subfield c.  The topic has generated a good deal of discussion on cataloger’s discussion lists like OLAC, AUTOCAT, and RDA-L.  Because the Library of Congress catalogs few moving image resources, we’re unlikely to get guidance from LC.  However, there is a strong organization for non-print catalogers, called OLAC.  It is likely to come out with recommended best practices soon.  If you catalog audiovisual materials, I recommend that you look at the OLAC website. </a:t>
            </a:r>
          </a:p>
        </p:txBody>
      </p:sp>
      <p:sp>
        <p:nvSpPr>
          <p:cNvPr id="4" name="Slide Number Placeholder 3"/>
          <p:cNvSpPr>
            <a:spLocks noGrp="1"/>
          </p:cNvSpPr>
          <p:nvPr>
            <p:ph type="sldNum" sz="quarter" idx="5"/>
          </p:nvPr>
        </p:nvSpPr>
        <p:spPr/>
        <p:txBody>
          <a:bodyPr/>
          <a:lstStyle/>
          <a:p>
            <a:pPr>
              <a:defRPr/>
            </a:pPr>
            <a:fld id="{88330409-F7C1-4B7C-8B3F-4D1AD0F3898D}" type="slidenum">
              <a:rPr lang="en-US" smtClean="0"/>
              <a:pPr>
                <a:defRPr/>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 this case, the cataloger interpreted RDA rules to mean that all non-cast creators go in a note, rather than in the 245 $c.  Remember, this aspect of RDA is in flux, so the issue isn’t decided yet. Neither way is wrong. </a:t>
            </a:r>
          </a:p>
          <a:p>
            <a:r>
              <a:rPr lang="en-US" dirty="0" smtClean="0"/>
              <a:t>See also that this is based on a book.  Under AACR2, we would have created a note like this one, then added a 7xx field for the author and title of the book which the movie was based on.  In RDA, we emphasize the relationships and specify relationships.  See how it’s done in the next slide:</a:t>
            </a:r>
          </a:p>
        </p:txBody>
      </p:sp>
      <p:sp>
        <p:nvSpPr>
          <p:cNvPr id="4" name="Slide Number Placeholder 3"/>
          <p:cNvSpPr>
            <a:spLocks noGrp="1"/>
          </p:cNvSpPr>
          <p:nvPr>
            <p:ph type="sldNum" sz="quarter" idx="5"/>
          </p:nvPr>
        </p:nvSpPr>
        <p:spPr/>
        <p:txBody>
          <a:bodyPr/>
          <a:lstStyle/>
          <a:p>
            <a:pPr>
              <a:defRPr/>
            </a:pPr>
            <a:fld id="{6C4D0DF6-0597-4D56-8158-9DF2A7A37227}" type="slidenum">
              <a:rPr lang="en-US" smtClean="0"/>
              <a:pPr>
                <a:defRPr/>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One of the strengths of RDA is how much emphasis</a:t>
            </a:r>
            <a:r>
              <a:rPr lang="en-US" baseline="0" dirty="0" smtClean="0"/>
              <a:t> there is on conveying relationships.  If you look at the top of this screen, you’ll see that this is a movie based on a book.  Just like in AACR2, w</a:t>
            </a:r>
            <a:r>
              <a:rPr lang="en-US" dirty="0" smtClean="0"/>
              <a:t>e still have a 500 note saying that, plus a 700 for creator</a:t>
            </a:r>
            <a:r>
              <a:rPr lang="en-US" baseline="0" dirty="0" smtClean="0"/>
              <a:t> and title of the book the movie’s based on.  The difference is that in RDA, we include more information, </a:t>
            </a:r>
            <a:r>
              <a:rPr lang="en-US" dirty="0" smtClean="0"/>
              <a:t>a subfield </a:t>
            </a:r>
            <a:r>
              <a:rPr lang="en-US" dirty="0" err="1" smtClean="0"/>
              <a:t>i</a:t>
            </a:r>
            <a:r>
              <a:rPr lang="en-US" dirty="0" smtClean="0"/>
              <a:t> explaining the relationship, and telling us whether the relationship is to a work or expression. </a:t>
            </a:r>
          </a:p>
          <a:p>
            <a:r>
              <a:rPr lang="en-US" dirty="0" smtClean="0"/>
              <a:t>Look also at the other 7xx fields.  Each one has a relationship designator in subfield e.  </a:t>
            </a:r>
          </a:p>
          <a:p>
            <a:r>
              <a:rPr lang="en-US" dirty="0" smtClean="0"/>
              <a:t>Basic instructions on recording relationship designators are found in RDA 24.5.1</a:t>
            </a:r>
          </a:p>
          <a:p>
            <a:endParaRPr lang="en-US" dirty="0" smtClean="0"/>
          </a:p>
        </p:txBody>
      </p:sp>
      <p:sp>
        <p:nvSpPr>
          <p:cNvPr id="4" name="Slide Number Placeholder 3"/>
          <p:cNvSpPr>
            <a:spLocks noGrp="1"/>
          </p:cNvSpPr>
          <p:nvPr>
            <p:ph type="sldNum" sz="quarter" idx="5"/>
          </p:nvPr>
        </p:nvSpPr>
        <p:spPr/>
        <p:txBody>
          <a:bodyPr/>
          <a:lstStyle/>
          <a:p>
            <a:pPr>
              <a:defRPr/>
            </a:pPr>
            <a:fld id="{477C4EA1-4CE0-4540-ACB3-93330662FFF6}" type="slidenum">
              <a:rPr lang="en-US" smtClean="0"/>
              <a:pPr>
                <a:defRPr/>
              </a:pPr>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This situation doesn’t</a:t>
            </a:r>
            <a:r>
              <a:rPr lang="en-US" baseline="0" dirty="0" smtClean="0"/>
              <a:t> come up very often, but our Music and Media Cataloger would kill me if I didn’t at least mention it.</a:t>
            </a:r>
          </a:p>
          <a:p>
            <a:endParaRPr lang="en-US" baseline="0" dirty="0" smtClean="0"/>
          </a:p>
          <a:p>
            <a:r>
              <a:rPr lang="en-US" baseline="0" dirty="0" smtClean="0"/>
              <a:t>Sometimes, you get a book with a bunch of stories that in lieu of a title drawing them all together, the book just lists the stories and authors one after another.  This is a resource with no collective title. </a:t>
            </a:r>
            <a:r>
              <a:rPr lang="en-US" dirty="0" smtClean="0"/>
              <a:t>Most frequently, we see</a:t>
            </a:r>
            <a:r>
              <a:rPr lang="en-US" baseline="0" dirty="0" smtClean="0"/>
              <a:t> this with sound recordings, but it can occur in other formats, too. </a:t>
            </a:r>
            <a:endParaRPr lang="en-US" dirty="0" smtClean="0"/>
          </a:p>
          <a:p>
            <a:endParaRPr lang="en-US" dirty="0" smtClean="0"/>
          </a:p>
          <a:p>
            <a:r>
              <a:rPr lang="en-US" dirty="0" smtClean="0"/>
              <a:t>RDA 2.3.2.9: when preparing a comprehensive description for a resource that lacks a collective title, record the titles proper of parts as they appear on the source of information for the resource as a whole.</a:t>
            </a:r>
          </a:p>
          <a:p>
            <a:r>
              <a:rPr lang="en-US" dirty="0" smtClean="0"/>
              <a:t>So what does this look like?</a:t>
            </a:r>
          </a:p>
          <a:p>
            <a:endParaRPr lang="en-US" dirty="0" smtClean="0"/>
          </a:p>
        </p:txBody>
      </p:sp>
      <p:sp>
        <p:nvSpPr>
          <p:cNvPr id="4" name="Slide Number Placeholder 3"/>
          <p:cNvSpPr>
            <a:spLocks noGrp="1"/>
          </p:cNvSpPr>
          <p:nvPr>
            <p:ph type="sldNum" sz="quarter" idx="5"/>
          </p:nvPr>
        </p:nvSpPr>
        <p:spPr/>
        <p:txBody>
          <a:bodyPr/>
          <a:lstStyle/>
          <a:p>
            <a:pPr>
              <a:defRPr/>
            </a:pPr>
            <a:fld id="{4B19A0A1-222B-4195-84C4-0AED687BEF7A}" type="slidenum">
              <a:rPr lang="en-US" smtClean="0"/>
              <a:pPr>
                <a:defRPr/>
              </a:pPr>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slide here is awfully dense, but it gives you some idea of how it’s done differently from AACR2 to RDA.</a:t>
            </a:r>
          </a:p>
          <a:p>
            <a:endParaRPr lang="en-US" dirty="0" smtClean="0"/>
          </a:p>
          <a:p>
            <a:r>
              <a:rPr lang="en-US" dirty="0" smtClean="0"/>
              <a:t>There is an option for the cataloger to devise a collective title, but it is discouraged by the LC-PCC-PS</a:t>
            </a:r>
          </a:p>
        </p:txBody>
      </p:sp>
      <p:sp>
        <p:nvSpPr>
          <p:cNvPr id="4" name="Slide Number Placeholder 3"/>
          <p:cNvSpPr>
            <a:spLocks noGrp="1"/>
          </p:cNvSpPr>
          <p:nvPr>
            <p:ph type="sldNum" sz="quarter" idx="5"/>
          </p:nvPr>
        </p:nvSpPr>
        <p:spPr/>
        <p:txBody>
          <a:bodyPr/>
          <a:lstStyle/>
          <a:p>
            <a:pPr>
              <a:defRPr/>
            </a:pPr>
            <a:fld id="{15D8D726-1588-40AA-841D-D31071A8D311}" type="slidenum">
              <a:rPr lang="en-US" smtClean="0"/>
              <a:pPr>
                <a:defRPr/>
              </a:pPr>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See here that there are four musical works.  All four are listed because there is no collective title. In addition, the first composer is </a:t>
            </a:r>
            <a:r>
              <a:rPr lang="en-US" b="1" dirty="0" smtClean="0"/>
              <a:t>not </a:t>
            </a:r>
            <a:r>
              <a:rPr lang="en-US" dirty="0" smtClean="0"/>
              <a:t>given a preferred access point.</a:t>
            </a:r>
          </a:p>
          <a:p>
            <a:endParaRPr lang="en-US" dirty="0" smtClean="0"/>
          </a:p>
        </p:txBody>
      </p:sp>
      <p:sp>
        <p:nvSpPr>
          <p:cNvPr id="4" name="Slide Number Placeholder 3"/>
          <p:cNvSpPr>
            <a:spLocks noGrp="1"/>
          </p:cNvSpPr>
          <p:nvPr>
            <p:ph type="sldNum" sz="quarter" idx="5"/>
          </p:nvPr>
        </p:nvSpPr>
        <p:spPr/>
        <p:txBody>
          <a:bodyPr/>
          <a:lstStyle/>
          <a:p>
            <a:pPr>
              <a:defRPr/>
            </a:pPr>
            <a:fld id="{DA5E63A9-2711-4DB9-88BC-4E5381A18A04}" type="slidenum">
              <a:rPr lang="en-US" smtClean="0"/>
              <a:pPr>
                <a:defRPr/>
              </a:pPr>
              <a:t>67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3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And here’s the bottom part of that same record, including many relationship designators.</a:t>
            </a:r>
          </a:p>
        </p:txBody>
      </p:sp>
      <p:sp>
        <p:nvSpPr>
          <p:cNvPr id="4" name="Slide Number Placeholder 3"/>
          <p:cNvSpPr>
            <a:spLocks noGrp="1"/>
          </p:cNvSpPr>
          <p:nvPr>
            <p:ph type="sldNum" sz="quarter" idx="5"/>
          </p:nvPr>
        </p:nvSpPr>
        <p:spPr/>
        <p:txBody>
          <a:bodyPr/>
          <a:lstStyle/>
          <a:p>
            <a:pPr>
              <a:defRPr/>
            </a:pPr>
            <a:fld id="{C9F39C2C-17BA-41FB-8B8D-9D210E1AB3DC}" type="slidenum">
              <a:rPr lang="en-US" smtClean="0"/>
              <a:pPr>
                <a:defRPr/>
              </a:pPr>
              <a:t>68</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 print</a:t>
            </a:r>
            <a:r>
              <a:rPr lang="en-US" baseline="0" dirty="0" smtClean="0"/>
              <a:t> book</a:t>
            </a:r>
          </a:p>
          <a:p>
            <a:r>
              <a:rPr lang="en-US" baseline="0" dirty="0" smtClean="0"/>
              <a:t>What differences can you see between this RDA record and an AACR2 record?</a:t>
            </a:r>
          </a:p>
          <a:p>
            <a:endParaRPr lang="en-US" baseline="0" dirty="0" smtClean="0"/>
          </a:p>
          <a:p>
            <a:r>
              <a:rPr lang="en-US" baseline="0" dirty="0" smtClean="0"/>
              <a:t>All exercises:</a:t>
            </a:r>
          </a:p>
          <a:p>
            <a:endParaRPr lang="en-US" baseline="0" dirty="0" smtClean="0"/>
          </a:p>
          <a:p>
            <a:pPr marL="0" indent="0">
              <a:buNone/>
            </a:pPr>
            <a:r>
              <a:rPr lang="en-US" baseline="0" dirty="0" smtClean="0"/>
              <a:t>Exercises just to recognize changes between AACR2 and RDA</a:t>
            </a:r>
          </a:p>
          <a:p>
            <a:pPr marL="685800" lvl="1" indent="-228600">
              <a:buAutoNum type="arabicPeriod"/>
            </a:pPr>
            <a:r>
              <a:rPr lang="en-US" baseline="0" dirty="0" smtClean="0"/>
              <a:t>Watching war, OCLC no. 777002262</a:t>
            </a:r>
          </a:p>
          <a:p>
            <a:pPr marL="685800" lvl="1" indent="-228600">
              <a:buAutoNum type="arabicPeriod"/>
            </a:pPr>
            <a:r>
              <a:rPr lang="en-US" baseline="0" dirty="0" smtClean="0"/>
              <a:t>Liquid crystals beyond displays, OCLC no. 775591919</a:t>
            </a:r>
          </a:p>
          <a:p>
            <a:pPr marL="685800" lvl="1" indent="-228600">
              <a:buAutoNum type="arabicPeriod"/>
            </a:pPr>
            <a:r>
              <a:rPr lang="en-US" baseline="0" dirty="0" smtClean="0"/>
              <a:t>Implementing responsive design, OCLC no. 809169765</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C8DA4604-4477-4885-8705-0A92AE87A386}" type="slidenum">
              <a:rPr lang="en-US" smtClean="0"/>
              <a:pPr>
                <a:defRPr/>
              </a:pPr>
              <a:t>69</a:t>
            </a:fld>
            <a:endParaRPr lang="en-US"/>
          </a:p>
        </p:txBody>
      </p:sp>
    </p:spTree>
    <p:extLst>
      <p:ext uri="{BB962C8B-B14F-4D97-AF65-F5344CB8AC3E}">
        <p14:creationId xmlns:p14="http://schemas.microsoft.com/office/powerpoint/2010/main" val="2577508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SPEAKING:</a:t>
            </a:r>
          </a:p>
          <a:p>
            <a:r>
              <a:rPr lang="en-US" dirty="0" smtClean="0"/>
              <a:t>FRBR categorizes the bibliographic universe into Works, Expressions, Manifestations, and Items. Works and Expressions</a:t>
            </a:r>
            <a:r>
              <a:rPr lang="en-US" baseline="0" dirty="0" smtClean="0"/>
              <a:t> are both abstract ideas. Typically, it’s manifestations that we catalog nowadays.  Our bibliographic records describe manifestations.  Copies of books that all have the same ISBN are likely to be the same manifestation.  When we have many physical copies of a manifestation, we call them items. </a:t>
            </a:r>
            <a:endParaRPr lang="en-US" dirty="0" smtClean="0"/>
          </a:p>
          <a:p>
            <a:endParaRPr lang="en-US" dirty="0" smtClean="0"/>
          </a:p>
          <a:p>
            <a:r>
              <a:rPr lang="en-US" dirty="0" smtClean="0"/>
              <a:t>FOR PARTICIPANTS TO READ LATER:</a:t>
            </a:r>
          </a:p>
          <a:p>
            <a:r>
              <a:rPr lang="en-US" dirty="0" smtClean="0"/>
              <a:t>A Work is a distinct intellectual or artistic creation. Doesn't have a language.  It is an abstract idea, like in the</a:t>
            </a:r>
            <a:r>
              <a:rPr lang="en-US" baseline="0" dirty="0" smtClean="0"/>
              <a:t> author’s head, so </a:t>
            </a:r>
            <a:r>
              <a:rPr lang="en-US" dirty="0" smtClean="0"/>
              <a:t>it doesn’t have a physical form. </a:t>
            </a:r>
          </a:p>
          <a:p>
            <a:r>
              <a:rPr lang="en-US" dirty="0" smtClean="0"/>
              <a:t>Same work is unchanged text with illustration added, translations, abridgements, enlargements, or arrangements of musical works.</a:t>
            </a:r>
          </a:p>
          <a:p>
            <a:r>
              <a:rPr lang="en-US" dirty="0" smtClean="0"/>
              <a:t>A new work is created when there is substantial change to the abstract idea, such as in an adaptation for children, a parody, musical variations on a theme, abstracts, summaries. New work is a film based on a book.</a:t>
            </a:r>
          </a:p>
          <a:p>
            <a:r>
              <a:rPr lang="en-US" dirty="0" smtClean="0"/>
              <a:t>  </a:t>
            </a:r>
          </a:p>
          <a:p>
            <a:r>
              <a:rPr lang="en-US" dirty="0" smtClean="0"/>
              <a:t>Expression is the intellectual or artistic realization of a work , a version of a work.  An expression can be a translation, </a:t>
            </a:r>
            <a:r>
              <a:rPr lang="en-US" dirty="0" smtClean="0">
                <a:solidFill>
                  <a:srgbClr val="FFFF00"/>
                </a:solidFill>
              </a:rPr>
              <a:t>a particular edition, or an abridged version. “Expression” is</a:t>
            </a:r>
            <a:r>
              <a:rPr lang="en-US" dirty="0" smtClean="0"/>
              <a:t> also an abstract idea.</a:t>
            </a:r>
          </a:p>
          <a:p>
            <a:r>
              <a:rPr lang="en-US" dirty="0" smtClean="0"/>
              <a:t>Two expressions are the same work when there’s only a minor difference between them, and the idea behind them isn’t changed much.</a:t>
            </a:r>
          </a:p>
          <a:p>
            <a:endParaRPr lang="en-US" dirty="0" smtClean="0"/>
          </a:p>
          <a:p>
            <a:r>
              <a:rPr lang="en-US" dirty="0" smtClean="0"/>
              <a:t>Different expressions include a: poem that’s written, versus a poem that's performed out loud and recorded on a CD. Translations by various translators. </a:t>
            </a:r>
          </a:p>
          <a:p>
            <a:r>
              <a:rPr lang="en-US" dirty="0" smtClean="0"/>
              <a:t>An Expression can differ by title, form, date, language, version or edition.</a:t>
            </a:r>
          </a:p>
          <a:p>
            <a:endParaRPr lang="en-US" dirty="0" smtClean="0">
              <a:solidFill>
                <a:srgbClr val="FFFF00"/>
              </a:solidFill>
            </a:endParaRPr>
          </a:p>
          <a:p>
            <a:r>
              <a:rPr lang="en-US" dirty="0" smtClean="0"/>
              <a:t>Manifestation is the physical embodiment of an expression of a work. A particular publication.  </a:t>
            </a:r>
          </a:p>
          <a:p>
            <a:r>
              <a:rPr lang="en-US" dirty="0" smtClean="0"/>
              <a:t>It represents all the physical objects that have the same characteristics, both in intellectual content and physical form. </a:t>
            </a:r>
          </a:p>
          <a:p>
            <a:r>
              <a:rPr lang="en-US" dirty="0" smtClean="0"/>
              <a:t>Form of carrier is important: like DVD, print, microfiche. If the form of carrier is different between identical versions of an expression, then it's a different manifestation.</a:t>
            </a:r>
          </a:p>
          <a:p>
            <a:endParaRPr lang="en-US" dirty="0" smtClean="0"/>
          </a:p>
          <a:p>
            <a:r>
              <a:rPr lang="en-US" dirty="0" smtClean="0"/>
              <a:t>Nowadays, we catalog manifestations. For example, copies of books that all have the same ISBN are likely to be the same manifestation. ISBN is a manifestation identifier for books</a:t>
            </a:r>
          </a:p>
          <a:p>
            <a:endParaRPr lang="en-US" dirty="0" smtClean="0"/>
          </a:p>
          <a:p>
            <a:r>
              <a:rPr lang="en-US" dirty="0" smtClean="0"/>
              <a:t>An item is a copy.  When we own many copies of a manifestation in a library catalog, we have several physical objects. Each one is represented by an item record which is attached to a bibliographic record</a:t>
            </a:r>
          </a:p>
          <a:p>
            <a:r>
              <a:rPr lang="en-US" dirty="0" smtClean="0"/>
              <a:t>So an item is an individual, physical copy</a:t>
            </a:r>
          </a:p>
          <a:p>
            <a:r>
              <a:rPr lang="en-US" dirty="0" smtClean="0"/>
              <a:t>Item identifiers can be barcodes.</a:t>
            </a:r>
          </a:p>
          <a:p>
            <a:endParaRPr lang="en-US" dirty="0" smtClean="0"/>
          </a:p>
          <a:p>
            <a:r>
              <a:rPr lang="en-US" dirty="0" smtClean="0"/>
              <a:t>The</a:t>
            </a:r>
            <a:r>
              <a:rPr lang="en-US" baseline="0" dirty="0" smtClean="0"/>
              <a:t> most important things to remember from this slide are these: that WEMI stands for Works, Expressions, Manifestations, and Items; and that typically it’s Manifestations that we catalog. </a:t>
            </a:r>
            <a:endParaRPr lang="en-US" dirty="0" smtClean="0"/>
          </a:p>
        </p:txBody>
      </p:sp>
      <p:sp>
        <p:nvSpPr>
          <p:cNvPr id="4" name="Slide Number Placeholder 3"/>
          <p:cNvSpPr>
            <a:spLocks noGrp="1"/>
          </p:cNvSpPr>
          <p:nvPr>
            <p:ph type="sldNum" sz="quarter" idx="5"/>
          </p:nvPr>
        </p:nvSpPr>
        <p:spPr/>
        <p:txBody>
          <a:bodyPr/>
          <a:lstStyle/>
          <a:p>
            <a:pPr>
              <a:defRPr/>
            </a:pPr>
            <a:fld id="{65DD39B9-FAAD-42E6-85B4-BF04977D77C4}" type="slidenum">
              <a:rPr lang="en-US" smtClean="0"/>
              <a:pPr>
                <a:defRPr/>
              </a:pPr>
              <a:t>7</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an </a:t>
            </a:r>
            <a:r>
              <a:rPr lang="en-US" dirty="0" err="1" smtClean="0"/>
              <a:t>ebook</a:t>
            </a:r>
            <a:endParaRPr lang="en-US" dirty="0"/>
          </a:p>
        </p:txBody>
      </p:sp>
      <p:sp>
        <p:nvSpPr>
          <p:cNvPr id="4" name="Slide Number Placeholder 3"/>
          <p:cNvSpPr>
            <a:spLocks noGrp="1"/>
          </p:cNvSpPr>
          <p:nvPr>
            <p:ph type="sldNum" sz="quarter" idx="10"/>
          </p:nvPr>
        </p:nvSpPr>
        <p:spPr/>
        <p:txBody>
          <a:bodyPr/>
          <a:lstStyle/>
          <a:p>
            <a:pPr>
              <a:defRPr/>
            </a:pPr>
            <a:fld id="{C8DA4604-4477-4885-8705-0A92AE87A386}" type="slidenum">
              <a:rPr lang="en-US" smtClean="0"/>
              <a:pPr>
                <a:defRPr/>
              </a:pPr>
              <a:t>70</a:t>
            </a:fld>
            <a:endParaRPr lang="en-US"/>
          </a:p>
        </p:txBody>
      </p:sp>
    </p:spTree>
    <p:extLst>
      <p:ext uri="{BB962C8B-B14F-4D97-AF65-F5344CB8AC3E}">
        <p14:creationId xmlns:p14="http://schemas.microsoft.com/office/powerpoint/2010/main" val="358556103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two</a:t>
            </a:r>
            <a:r>
              <a:rPr lang="en-US" baseline="0" dirty="0" smtClean="0"/>
              <a:t> questions here:</a:t>
            </a:r>
          </a:p>
          <a:p>
            <a:pPr marL="228600" indent="-228600">
              <a:buAutoNum type="arabicPeriod"/>
            </a:pPr>
            <a:r>
              <a:rPr lang="en-US" baseline="0" dirty="0" smtClean="0"/>
              <a:t>Is this an RDA record?</a:t>
            </a:r>
          </a:p>
          <a:p>
            <a:pPr marL="228600" indent="-228600">
              <a:buAutoNum type="arabicPeriod"/>
            </a:pPr>
            <a:r>
              <a:rPr lang="en-US" baseline="0" dirty="0" smtClean="0"/>
              <a:t>Why or why not?</a:t>
            </a:r>
            <a:endParaRPr lang="en-US" dirty="0"/>
          </a:p>
        </p:txBody>
      </p:sp>
      <p:sp>
        <p:nvSpPr>
          <p:cNvPr id="4" name="Slide Number Placeholder 3"/>
          <p:cNvSpPr>
            <a:spLocks noGrp="1"/>
          </p:cNvSpPr>
          <p:nvPr>
            <p:ph type="sldNum" sz="quarter" idx="10"/>
          </p:nvPr>
        </p:nvSpPr>
        <p:spPr/>
        <p:txBody>
          <a:bodyPr/>
          <a:lstStyle/>
          <a:p>
            <a:pPr>
              <a:defRPr/>
            </a:pPr>
            <a:fld id="{C8DA4604-4477-4885-8705-0A92AE87A386}" type="slidenum">
              <a:rPr lang="en-US" smtClean="0"/>
              <a:pPr>
                <a:defRPr/>
              </a:pPr>
              <a:t>71</a:t>
            </a:fld>
            <a:endParaRPr lang="en-US"/>
          </a:p>
        </p:txBody>
      </p:sp>
    </p:spTree>
    <p:extLst>
      <p:ext uri="{BB962C8B-B14F-4D97-AF65-F5344CB8AC3E}">
        <p14:creationId xmlns:p14="http://schemas.microsoft.com/office/powerpoint/2010/main" val="163548330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a:t>
            </a:r>
            <a:r>
              <a:rPr lang="en-US" baseline="0" dirty="0" smtClean="0"/>
              <a:t> highly recommend Adam Schiff’s website, as a source for more detailed information about the changes between AARC2 and RDA.  He has presentations about Description, that go into more depth than I have here.  He also has presentations about Access Points, which we’re not covering today.</a:t>
            </a:r>
            <a:endParaRPr lang="en-US" dirty="0" smtClean="0"/>
          </a:p>
        </p:txBody>
      </p:sp>
      <p:sp>
        <p:nvSpPr>
          <p:cNvPr id="4" name="Slide Number Placeholder 3"/>
          <p:cNvSpPr>
            <a:spLocks noGrp="1"/>
          </p:cNvSpPr>
          <p:nvPr>
            <p:ph type="sldNum" sz="quarter" idx="5"/>
          </p:nvPr>
        </p:nvSpPr>
        <p:spPr/>
        <p:txBody>
          <a:bodyPr/>
          <a:lstStyle/>
          <a:p>
            <a:pPr>
              <a:defRPr/>
            </a:pPr>
            <a:fld id="{A0A1C02B-3D9E-4D79-A579-FCAE502E7878}" type="slidenum">
              <a:rPr lang="en-US" smtClean="0"/>
              <a:pPr>
                <a:defRPr/>
              </a:pPr>
              <a:t>72</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9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With one exception.  I’d like to point out one change to access points that makes me very happy, and that I think will make children’s librarians very happy.  When it seems like a living animal or a fictitious character “wrote” a book, now bibliographically, we can describe the book as though the animal or fictitious character actually wrote the book.  I believe this makes it easier for users of the catalog, especially children, to find a resource that they believe is really written by their favorite character.</a:t>
            </a:r>
          </a:p>
          <a:p>
            <a:endParaRPr lang="en-US" dirty="0" smtClean="0"/>
          </a:p>
        </p:txBody>
      </p:sp>
      <p:sp>
        <p:nvSpPr>
          <p:cNvPr id="4" name="Slide Number Placeholder 3"/>
          <p:cNvSpPr>
            <a:spLocks noGrp="1"/>
          </p:cNvSpPr>
          <p:nvPr>
            <p:ph type="sldNum" sz="quarter" idx="5"/>
          </p:nvPr>
        </p:nvSpPr>
        <p:spPr/>
        <p:txBody>
          <a:bodyPr/>
          <a:lstStyle/>
          <a:p>
            <a:pPr>
              <a:defRPr/>
            </a:pPr>
            <a:fld id="{2A619E5A-A3AB-4EB8-A4D7-FCFD2D8651AD}" type="slidenum">
              <a:rPr lang="en-US" smtClean="0"/>
              <a:pPr>
                <a:defRPr/>
              </a:pPr>
              <a:t>73</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Okay, gratuitous</a:t>
            </a:r>
            <a:r>
              <a:rPr lang="en-US" baseline="0" dirty="0" smtClean="0"/>
              <a:t> picture of my puppies!  Just to give your brains and eyes a quick break, and to introduce the next section.</a:t>
            </a:r>
          </a:p>
          <a:p>
            <a:endParaRPr lang="en-US" baseline="0" dirty="0" smtClean="0"/>
          </a:p>
        </p:txBody>
      </p:sp>
      <p:sp>
        <p:nvSpPr>
          <p:cNvPr id="4" name="Slide Number Placeholder 3"/>
          <p:cNvSpPr>
            <a:spLocks noGrp="1"/>
          </p:cNvSpPr>
          <p:nvPr>
            <p:ph type="sldNum" sz="quarter" idx="5"/>
          </p:nvPr>
        </p:nvSpPr>
        <p:spPr/>
        <p:txBody>
          <a:bodyPr/>
          <a:lstStyle/>
          <a:p>
            <a:pPr>
              <a:defRPr/>
            </a:pPr>
            <a:fld id="{B507CC37-C075-4936-B6FA-387639EAA16B}" type="slidenum">
              <a:rPr lang="en-US" smtClean="0"/>
              <a:pPr>
                <a:defRPr/>
              </a:pPr>
              <a:t>74</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8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At Kent State University, we have been actively preparing ourselves and our staff for RDA since 2009.  We currently accept copy cataloging in RDA and as of January 2013, we have started doing original cataloging in RDA as well.</a:t>
            </a:r>
          </a:p>
          <a:p>
            <a:endParaRPr lang="en-US" dirty="0" smtClean="0"/>
          </a:p>
          <a:p>
            <a:r>
              <a:rPr lang="en-US" dirty="0" smtClean="0"/>
              <a:t>Even though we only recently started doing original cataloging in RDA, we have been preparing for a long time and in many ways.  This preparation has made the transition rather smooth for us. I am happy to share our techniques, in hopes that our experience helps other people transition to RDA.</a:t>
            </a:r>
          </a:p>
          <a:p>
            <a:endParaRPr lang="en-US" dirty="0" smtClean="0"/>
          </a:p>
        </p:txBody>
      </p:sp>
      <p:sp>
        <p:nvSpPr>
          <p:cNvPr id="4" name="Slide Number Placeholder 3"/>
          <p:cNvSpPr>
            <a:spLocks noGrp="1"/>
          </p:cNvSpPr>
          <p:nvPr>
            <p:ph type="sldNum" sz="quarter" idx="5"/>
          </p:nvPr>
        </p:nvSpPr>
        <p:spPr/>
        <p:txBody>
          <a:bodyPr/>
          <a:lstStyle/>
          <a:p>
            <a:pPr>
              <a:defRPr/>
            </a:pPr>
            <a:fld id="{12CF5348-019D-4AA5-8A1B-1DD7853A1B30}" type="slidenum">
              <a:rPr lang="en-US" smtClean="0"/>
              <a:pPr>
                <a:defRPr/>
              </a:pPr>
              <a:t>75</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9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 this section, I will try to answer three questions, using KSU as a case study.</a:t>
            </a:r>
          </a:p>
          <a:p>
            <a:endParaRPr lang="en-US" dirty="0" smtClean="0"/>
          </a:p>
          <a:p>
            <a:r>
              <a:rPr lang="en-US" dirty="0" smtClean="0"/>
              <a:t>How can you prepare your library catalog for RDA?</a:t>
            </a:r>
          </a:p>
          <a:p>
            <a:endParaRPr lang="en-US" dirty="0" smtClean="0"/>
          </a:p>
          <a:p>
            <a:r>
              <a:rPr lang="en-US" dirty="0" smtClean="0"/>
              <a:t>How can you become informed and knowledgeable about RDA?</a:t>
            </a:r>
          </a:p>
          <a:p>
            <a:endParaRPr lang="en-US" dirty="0" smtClean="0"/>
          </a:p>
          <a:p>
            <a:r>
              <a:rPr lang="en-US" dirty="0" smtClean="0"/>
              <a:t>How can you help others get ready for RDA?  By this I mean more than your fellow catalogers.  I mean everyone who works in the library.  Only when administrators believe that the change to RDA is important will they provide resources for training and implementation.  Only when reference librarians and circulation staff understand the basics of RDA records will they be able to assist the public well.</a:t>
            </a:r>
          </a:p>
          <a:p>
            <a:endParaRPr lang="en-US" dirty="0" smtClean="0"/>
          </a:p>
        </p:txBody>
      </p:sp>
      <p:sp>
        <p:nvSpPr>
          <p:cNvPr id="4" name="Slide Number Placeholder 3"/>
          <p:cNvSpPr>
            <a:spLocks noGrp="1"/>
          </p:cNvSpPr>
          <p:nvPr>
            <p:ph type="sldNum" sz="quarter" idx="5"/>
          </p:nvPr>
        </p:nvSpPr>
        <p:spPr/>
        <p:txBody>
          <a:bodyPr/>
          <a:lstStyle/>
          <a:p>
            <a:pPr>
              <a:defRPr/>
            </a:pPr>
            <a:fld id="{D86B352D-244A-402D-9EF4-1996BFF5F68C}" type="slidenum">
              <a:rPr lang="en-US" smtClean="0"/>
              <a:pPr>
                <a:defRPr/>
              </a:pPr>
              <a:t>76</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0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Let’s start with the easy question first, the question involving technology (Any question involving people is harder to answer!)  How do you prepare your library catalog for RDA?</a:t>
            </a:r>
          </a:p>
          <a:p>
            <a:endParaRPr lang="en-US" dirty="0" smtClean="0"/>
          </a:p>
          <a:p>
            <a:r>
              <a:rPr lang="en-US" dirty="0" smtClean="0"/>
              <a:t>The first step is to make sure that your catalog will accept the new RDA fields, such as the 264 and the 336, 337, and 338 fields.  Contact your system vendor.  Kent State University’s catalog, called KentLINK, uses Innovative software.  It was rather easy for our systems librarian to turn on the new fields in the load table. We’ve had a little problem with the dates in 264s not sorting properly, from latest to earliest or vice-versa.</a:t>
            </a:r>
            <a:r>
              <a:rPr lang="en-US" baseline="0" dirty="0" smtClean="0"/>
              <a:t> So our systems librarians along with many others from other institutions have contacted Innovative and urged them to fix the problem. </a:t>
            </a:r>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97F8D595-5E23-4C96-9AA0-04CEFE450CB6}" type="slidenum">
              <a:rPr lang="en-US" smtClean="0"/>
              <a:pPr>
                <a:defRPr/>
              </a:pPr>
              <a:t>77</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1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a:p>
            <a:r>
              <a:rPr lang="en-US" dirty="0" smtClean="0"/>
              <a:t>There are several fields new to RDA that require libraries to make display and/or labeling decisions:</a:t>
            </a:r>
          </a:p>
          <a:p>
            <a:r>
              <a:rPr lang="en-US" dirty="0" smtClean="0"/>
              <a:t>These include the 264 and 33x.  </a:t>
            </a:r>
          </a:p>
          <a:p>
            <a:endParaRPr lang="en-US" dirty="0" smtClean="0"/>
          </a:p>
          <a:p>
            <a:r>
              <a:rPr lang="en-US" dirty="0" smtClean="0"/>
              <a:t>Which of these new fields, and what portions of these fields, should display to the public?</a:t>
            </a:r>
          </a:p>
          <a:p>
            <a:r>
              <a:rPr lang="en-US" dirty="0" smtClean="0"/>
              <a:t>And when the public user of the catalog encounters these fields, what should the fields be called?</a:t>
            </a:r>
          </a:p>
          <a:p>
            <a:endParaRPr lang="en-US" dirty="0" smtClean="0"/>
          </a:p>
          <a:p>
            <a:r>
              <a:rPr lang="en-US" dirty="0" smtClean="0"/>
              <a:t>Ideally, vendors would make icons for the various combinations of 336,</a:t>
            </a:r>
            <a:r>
              <a:rPr lang="en-US" baseline="0" dirty="0" smtClean="0"/>
              <a:t> 337, and 338 fields, but they haven’t yet responded to librarians’ requests.  This makes some of us sad and mad.  But in the meantime we have to do the best we can for our public with what we have to work with.</a:t>
            </a:r>
            <a:endParaRPr lang="en-US" dirty="0" smtClean="0"/>
          </a:p>
          <a:p>
            <a:endParaRPr lang="en-US" dirty="0" smtClean="0"/>
          </a:p>
          <a:p>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CBC2BE7D-073C-45E7-BAD7-A4394A96AAD4}" type="slidenum">
              <a:rPr lang="en-US" smtClean="0"/>
              <a:pPr>
                <a:defRPr/>
              </a:pPr>
              <a:t>78</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Here’s one possible</a:t>
            </a:r>
            <a:r>
              <a:rPr lang="en-US" baseline="0" dirty="0" smtClean="0"/>
              <a:t> way to set up your public catalog to show RDA 264 and 33x  fields.  </a:t>
            </a:r>
          </a:p>
          <a:p>
            <a:r>
              <a:rPr lang="en-US" baseline="0" dirty="0" smtClean="0"/>
              <a:t>I think the top part with the 264 is okay, but the 33x fields; content type, media type, and carrier type, could use some improvement.  They are not as user-friendly as they could be. </a:t>
            </a:r>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0A710EFF-1DB6-4370-852A-269D03954882}" type="slidenum">
              <a:rPr lang="en-US" smtClean="0"/>
              <a:pPr>
                <a:defRPr/>
              </a:pPr>
              <a:t>79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This is a saying that you might hear often when you read about FRBR:</a:t>
            </a:r>
          </a:p>
          <a:p>
            <a:endParaRPr lang="en-US" dirty="0" smtClean="0"/>
          </a:p>
          <a:p>
            <a:r>
              <a:rPr lang="en-US" dirty="0" smtClean="0"/>
              <a:t>A work is realized through an expression.  An expression is embodied in a manifestation.  A manifestation is exemplified by an item.</a:t>
            </a:r>
          </a:p>
          <a:p>
            <a:endParaRPr lang="en-US" dirty="0" smtClean="0"/>
          </a:p>
        </p:txBody>
      </p:sp>
      <p:sp>
        <p:nvSpPr>
          <p:cNvPr id="4" name="Slide Number Placeholder 3"/>
          <p:cNvSpPr>
            <a:spLocks noGrp="1"/>
          </p:cNvSpPr>
          <p:nvPr>
            <p:ph type="sldNum" sz="quarter" idx="5"/>
          </p:nvPr>
        </p:nvSpPr>
        <p:spPr/>
        <p:txBody>
          <a:bodyPr/>
          <a:lstStyle/>
          <a:p>
            <a:pPr>
              <a:defRPr/>
            </a:pPr>
            <a:fld id="{6D780BAF-F9D1-4EEE-A9FF-D534ECF4A4F9}" type="slidenum">
              <a:rPr lang="en-US" smtClean="0"/>
              <a:pPr>
                <a:defRPr/>
              </a:pPr>
              <a:t>8</a:t>
            </a:fld>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9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At KSU Libraries, the members of the Cataloging Committee</a:t>
            </a:r>
            <a:r>
              <a:rPr lang="en-US" baseline="0" dirty="0" smtClean="0"/>
              <a:t> consulted with public services personnel as much as possible about what to show to the public. After seeing common combinations of terms used in the 33x fields, it was an easy decision to suppress the 337 from public view.  The terms in the 337 are pretty general and duplicate the root words of the 338.</a:t>
            </a:r>
          </a:p>
          <a:p>
            <a:r>
              <a:rPr lang="en-US" baseline="0" dirty="0" smtClean="0"/>
              <a:t>We also suppressed subfields within each 33x field that just have no meaning for end users, like $2 </a:t>
            </a:r>
            <a:r>
              <a:rPr lang="en-US" baseline="0" dirty="0" err="1" smtClean="0"/>
              <a:t>rdacontent</a:t>
            </a:r>
            <a:r>
              <a:rPr lang="en-US" baseline="0" dirty="0" smtClean="0"/>
              <a:t>.</a:t>
            </a:r>
          </a:p>
          <a:p>
            <a:r>
              <a:rPr lang="en-US" baseline="0" dirty="0" smtClean="0"/>
              <a:t>If you’d like more specific information on what we chose to display and suppress, by all means, get in touch.</a:t>
            </a:r>
          </a:p>
          <a:p>
            <a:endParaRPr lang="en-US" dirty="0" smtClean="0"/>
          </a:p>
        </p:txBody>
      </p:sp>
      <p:sp>
        <p:nvSpPr>
          <p:cNvPr id="4" name="Slide Number Placeholder 3"/>
          <p:cNvSpPr>
            <a:spLocks noGrp="1"/>
          </p:cNvSpPr>
          <p:nvPr>
            <p:ph type="sldNum" sz="quarter" idx="5"/>
          </p:nvPr>
        </p:nvSpPr>
        <p:spPr/>
        <p:txBody>
          <a:bodyPr/>
          <a:lstStyle/>
          <a:p>
            <a:pPr>
              <a:defRPr/>
            </a:pPr>
            <a:fld id="{CD16D32C-3B84-4386-9EC7-39C2BD93011D}" type="slidenum">
              <a:rPr lang="en-US" smtClean="0"/>
              <a:pPr>
                <a:defRPr/>
              </a:pPr>
              <a:t>80</a:t>
            </a:fld>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Book</a:t>
            </a:r>
            <a:r>
              <a:rPr lang="en-US" baseline="0" dirty="0" smtClean="0"/>
              <a:t> record</a:t>
            </a:r>
          </a:p>
          <a:p>
            <a:r>
              <a:rPr lang="en-US" baseline="0" dirty="0" smtClean="0"/>
              <a:t>You may recognize this one from the exercises.</a:t>
            </a:r>
          </a:p>
          <a:p>
            <a:r>
              <a:rPr lang="en-US" baseline="0" dirty="0" smtClean="0"/>
              <a:t>You see publication and copyright information on separate lines.</a:t>
            </a:r>
          </a:p>
          <a:p>
            <a:endParaRPr lang="en-US" baseline="0" dirty="0" smtClean="0"/>
          </a:p>
          <a:p>
            <a:r>
              <a:rPr lang="en-US" baseline="0" dirty="0" smtClean="0"/>
              <a:t>For the content, 336, and carrier, 338, at first we catalogers proposed to public services folks that we use the default labels and terms for the public, which would give us two lines with “content: text” then “carrier:” volume”.  They said that when they heard “carrier” they thought of air lines and cell phone companies, and it just wouldn’t do.  I like their suggestion better: to have one line called “format” and to list the 336 and 338 terms one after another in it. </a:t>
            </a:r>
          </a:p>
          <a:p>
            <a:endParaRPr lang="en-US" dirty="0"/>
          </a:p>
        </p:txBody>
      </p:sp>
      <p:sp>
        <p:nvSpPr>
          <p:cNvPr id="4" name="Slide Number Placeholder 3"/>
          <p:cNvSpPr>
            <a:spLocks noGrp="1"/>
          </p:cNvSpPr>
          <p:nvPr>
            <p:ph type="sldNum" sz="quarter" idx="10"/>
          </p:nvPr>
        </p:nvSpPr>
        <p:spPr/>
        <p:txBody>
          <a:bodyPr/>
          <a:lstStyle/>
          <a:p>
            <a:pPr>
              <a:defRPr/>
            </a:pPr>
            <a:fld id="{C8DA4604-4477-4885-8705-0A92AE87A386}" type="slidenum">
              <a:rPr lang="en-US" smtClean="0"/>
              <a:pPr>
                <a:defRPr/>
              </a:pPr>
              <a:t>81</a:t>
            </a:fld>
            <a:endParaRPr lang="en-US"/>
          </a:p>
        </p:txBody>
      </p:sp>
    </p:spTree>
    <p:extLst>
      <p:ext uri="{BB962C8B-B14F-4D97-AF65-F5344CB8AC3E}">
        <p14:creationId xmlns:p14="http://schemas.microsoft.com/office/powerpoint/2010/main" val="49643711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here’s the electronic book record we looked at.</a:t>
            </a:r>
            <a:endParaRPr lang="en-US" dirty="0"/>
          </a:p>
        </p:txBody>
      </p:sp>
      <p:sp>
        <p:nvSpPr>
          <p:cNvPr id="4" name="Slide Number Placeholder 3"/>
          <p:cNvSpPr>
            <a:spLocks noGrp="1"/>
          </p:cNvSpPr>
          <p:nvPr>
            <p:ph type="sldNum" sz="quarter" idx="10"/>
          </p:nvPr>
        </p:nvSpPr>
        <p:spPr/>
        <p:txBody>
          <a:bodyPr/>
          <a:lstStyle/>
          <a:p>
            <a:pPr>
              <a:defRPr/>
            </a:pPr>
            <a:fld id="{C8DA4604-4477-4885-8705-0A92AE87A386}" type="slidenum">
              <a:rPr lang="en-US" smtClean="0"/>
              <a:pPr>
                <a:defRPr/>
              </a:pPr>
              <a:t>82</a:t>
            </a:fld>
            <a:endParaRPr lang="en-US"/>
          </a:p>
        </p:txBody>
      </p:sp>
    </p:spTree>
    <p:extLst>
      <p:ext uri="{BB962C8B-B14F-4D97-AF65-F5344CB8AC3E}">
        <p14:creationId xmlns:p14="http://schemas.microsoft.com/office/powerpoint/2010/main" val="3075382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a score, with an interesting set of publication, distribution,</a:t>
            </a:r>
            <a:r>
              <a:rPr lang="en-US" baseline="0" dirty="0" smtClean="0"/>
              <a:t> and copyright data.</a:t>
            </a:r>
            <a:endParaRPr lang="en-US" dirty="0"/>
          </a:p>
        </p:txBody>
      </p:sp>
      <p:sp>
        <p:nvSpPr>
          <p:cNvPr id="4" name="Slide Number Placeholder 3"/>
          <p:cNvSpPr>
            <a:spLocks noGrp="1"/>
          </p:cNvSpPr>
          <p:nvPr>
            <p:ph type="sldNum" sz="quarter" idx="10"/>
          </p:nvPr>
        </p:nvSpPr>
        <p:spPr/>
        <p:txBody>
          <a:bodyPr/>
          <a:lstStyle/>
          <a:p>
            <a:pPr>
              <a:defRPr/>
            </a:pPr>
            <a:fld id="{C8DA4604-4477-4885-8705-0A92AE87A386}" type="slidenum">
              <a:rPr lang="en-US" smtClean="0"/>
              <a:pPr>
                <a:defRPr/>
              </a:pPr>
              <a:t>83</a:t>
            </a:fld>
            <a:endParaRPr lang="en-US"/>
          </a:p>
        </p:txBody>
      </p:sp>
    </p:spTree>
    <p:extLst>
      <p:ext uri="{BB962C8B-B14F-4D97-AF65-F5344CB8AC3E}">
        <p14:creationId xmlns:p14="http://schemas.microsoft.com/office/powerpoint/2010/main" val="236587074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Let’s turn our attention now to the people side of the transition.</a:t>
            </a:r>
          </a:p>
          <a:p>
            <a:r>
              <a:rPr lang="en-US" dirty="0" smtClean="0"/>
              <a:t>The big question is: how do you prepare yourself and others for RDA?</a:t>
            </a:r>
          </a:p>
          <a:p>
            <a:r>
              <a:rPr lang="en-US" dirty="0" smtClean="0"/>
              <a:t>And who all needs to be prepared?</a:t>
            </a:r>
          </a:p>
          <a:p>
            <a:endParaRPr lang="en-US" dirty="0" smtClean="0"/>
          </a:p>
          <a:p>
            <a:r>
              <a:rPr lang="en-US" dirty="0" smtClean="0"/>
              <a:t>To give you a little background, at KSU’s main library, we have a Head of Metadata and Catalog.  We have 5 catalog librarians who specialize in different formats. We are assisted by several experienced paraprofessionals in Acquisitions and Cataloging. In addition, we have student workers, who are like apprentice catalog librarians. They are currently attending Library School to get a master’s degree, and they are specializing in cataloging. These groups were our main focus for training.  However, we’ve also reached out to Reference, Circulation and Interlibrary Loan staff, plus people at branch libraries on campus and at the 8 regional libraries who need to learn at least a little bit of what to expect. So there are a lot of people in our institution who need to make the transition from AACR2 to RDA. </a:t>
            </a:r>
          </a:p>
          <a:p>
            <a:endParaRPr lang="en-US" dirty="0" smtClean="0"/>
          </a:p>
        </p:txBody>
      </p:sp>
      <p:sp>
        <p:nvSpPr>
          <p:cNvPr id="4" name="Slide Number Placeholder 3"/>
          <p:cNvSpPr>
            <a:spLocks noGrp="1"/>
          </p:cNvSpPr>
          <p:nvPr>
            <p:ph type="sldNum" sz="quarter" idx="5"/>
          </p:nvPr>
        </p:nvSpPr>
        <p:spPr/>
        <p:txBody>
          <a:bodyPr/>
          <a:lstStyle/>
          <a:p>
            <a:pPr>
              <a:defRPr/>
            </a:pPr>
            <a:fld id="{0686227F-3DA8-4F99-9EDD-BA8B286F8580}" type="slidenum">
              <a:rPr lang="en-US" smtClean="0"/>
              <a:pPr>
                <a:defRPr/>
              </a:pPr>
              <a:t>84</a:t>
            </a:fld>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7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Somebody’s got to get things moving.  It requires someone with initiative and vision to get an institution moving forward, a leader.  This leader often hears about big changes and trends before the average person. </a:t>
            </a:r>
          </a:p>
          <a:p>
            <a:r>
              <a:rPr lang="en-US" dirty="0" smtClean="0"/>
              <a:t> </a:t>
            </a:r>
          </a:p>
          <a:p>
            <a:r>
              <a:rPr lang="en-US" dirty="0" smtClean="0"/>
              <a:t>In order to get support for a training initiative, it’s valuable to get the administration on board – to explain that the first major change in 40 years is happening now to cataloging standards, and that there will be the need for time and money to prepare.  If you’re not a manager yourself, then there’s a need to get the head of cataloging informed and familiarized. There will be a need to pick out an in-house trainer, which may or may not be you, and for resources to train the trainer.  Some ways to get up to speed are to subscribe to discussion lists, attend conferences and workshops, and read professional literature.  Another big way is simply to play around in RDA Toolkit.  If at all possible, an institution should get a subscription to it.  There are some special deals going on right now, such as getting one month free trial for institutions; and workshop participants get a month’s free access after workshops take place. </a:t>
            </a:r>
          </a:p>
          <a:p>
            <a:endParaRPr lang="en-US" dirty="0" smtClean="0"/>
          </a:p>
          <a:p>
            <a:endParaRPr lang="en-US" dirty="0" smtClean="0"/>
          </a:p>
          <a:p>
            <a:r>
              <a:rPr lang="en-US" dirty="0" smtClean="0"/>
              <a:t>[It’s easier to do if you have co-workers</a:t>
            </a:r>
            <a:r>
              <a:rPr lang="en-US" baseline="0" dirty="0" smtClean="0"/>
              <a:t> or colleagues. If you are alone at your institution, band together with other catalogers at other institutions.]</a:t>
            </a:r>
            <a:endParaRPr lang="en-US" dirty="0" smtClean="0"/>
          </a:p>
          <a:p>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69EBA82A-0AE3-4E95-A3B8-4204F9621E26}" type="slidenum">
              <a:rPr lang="en-US" smtClean="0"/>
              <a:pPr>
                <a:defRPr/>
              </a:pPr>
              <a:t>85</a:t>
            </a:fld>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8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But making the transition is more than just telling catalogers what buttons to press and what steps to do differently.  It’s important also to stay aware of the psychological effect of a big change. Switching from one set of cataloging rules to another can be frightening.  People want to do a good job, and not make mistakes.  But it’s natural to make mistakes from ignorance when you are learning something new.  So assure people that there will be support and training, which will enable them to do a good job.  Reassure them that we are all together in this, that they are not alone. </a:t>
            </a:r>
          </a:p>
          <a:p>
            <a:endParaRPr lang="en-US" dirty="0" smtClean="0"/>
          </a:p>
          <a:p>
            <a:r>
              <a:rPr lang="en-US" dirty="0" smtClean="0"/>
              <a:t>It’s a good time to remind people of a major change they’ve been through and survived or thrived, whether it was the last cataloging rule change or something else. If anyone one on staff has been there long enough to have lived through the switch from AACR1 to AACR2, you might get them to talk about that transition, and compare it to this one. </a:t>
            </a:r>
          </a:p>
          <a:p>
            <a:endParaRPr lang="en-US" dirty="0" smtClean="0"/>
          </a:p>
        </p:txBody>
      </p:sp>
      <p:sp>
        <p:nvSpPr>
          <p:cNvPr id="4" name="Slide Number Placeholder 3"/>
          <p:cNvSpPr>
            <a:spLocks noGrp="1"/>
          </p:cNvSpPr>
          <p:nvPr>
            <p:ph type="sldNum" sz="quarter" idx="5"/>
          </p:nvPr>
        </p:nvSpPr>
        <p:spPr/>
        <p:txBody>
          <a:bodyPr/>
          <a:lstStyle/>
          <a:p>
            <a:pPr>
              <a:defRPr/>
            </a:pPr>
            <a:fld id="{FD6AE501-7FC4-426F-A2F8-06D67555B8A1}" type="slidenum">
              <a:rPr lang="en-US" smtClean="0"/>
              <a:pPr>
                <a:defRPr/>
              </a:pPr>
              <a:t>86</a:t>
            </a:fld>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9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 terms of setting people at ease, and getting them in a frame of mind to learn new things, it helps to point out what’s staying the same. It’s not new to have records created under multiple cataloging codes in a database.  Now with RDA we’ll just have another kind as well.  Also, people comparing AACR2 records and RDA records can see a lot of similarities between the two.  This is something we found out at KSU by testing RDA.  People might fear that their whole professional world is getting turned upside down, and that’s not the case – it’s just getting tilted.  </a:t>
            </a:r>
          </a:p>
        </p:txBody>
      </p:sp>
      <p:sp>
        <p:nvSpPr>
          <p:cNvPr id="4" name="Slide Number Placeholder 3"/>
          <p:cNvSpPr>
            <a:spLocks noGrp="1"/>
          </p:cNvSpPr>
          <p:nvPr>
            <p:ph type="sldNum" sz="quarter" idx="5"/>
          </p:nvPr>
        </p:nvSpPr>
        <p:spPr/>
        <p:txBody>
          <a:bodyPr/>
          <a:lstStyle/>
          <a:p>
            <a:pPr>
              <a:defRPr/>
            </a:pPr>
            <a:fld id="{22AD442A-E1F7-4133-8E06-F0E2E364E92E}" type="slidenum">
              <a:rPr lang="en-US" smtClean="0"/>
              <a:pPr>
                <a:defRPr/>
              </a:pPr>
              <a:t>87</a:t>
            </a:fld>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0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So we’ve gone through some general ways to put people at ease and ready to accept change.  Now let’s get into some of the specific ways KSU has used to prepare staff and faculty for RDA.  First, when we had regularly scheduled meetings for something else, we’d take a few minutes to talk about one aspect of RDA.  We also gave out handouts with the information, to reinforce what was said.  We also put these handouts on our Intranet, so people could refer to them again.</a:t>
            </a:r>
          </a:p>
        </p:txBody>
      </p:sp>
      <p:sp>
        <p:nvSpPr>
          <p:cNvPr id="4" name="Slide Number Placeholder 3"/>
          <p:cNvSpPr>
            <a:spLocks noGrp="1"/>
          </p:cNvSpPr>
          <p:nvPr>
            <p:ph type="sldNum" sz="quarter" idx="5"/>
          </p:nvPr>
        </p:nvSpPr>
        <p:spPr/>
        <p:txBody>
          <a:bodyPr/>
          <a:lstStyle/>
          <a:p>
            <a:pPr>
              <a:defRPr/>
            </a:pPr>
            <a:fld id="{1358ED30-1BCE-41F9-8C54-5D23F8B7558D}" type="slidenum">
              <a:rPr lang="en-US" smtClean="0"/>
              <a:pPr>
                <a:defRPr/>
              </a:pPr>
              <a:t>88</a:t>
            </a:fld>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1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 believe firmly that a very good way to learn something is to teach it.  The preparations that are necessary to give a good lesson to others force the teacher to learn the subject well.  So one technique is this: invite your coworkers and staff people to a post-OLC Chapter Conference</a:t>
            </a:r>
            <a:r>
              <a:rPr lang="en-US" baseline="0" dirty="0" smtClean="0"/>
              <a:t> information-sharing session about </a:t>
            </a:r>
            <a:r>
              <a:rPr lang="en-US" dirty="0" smtClean="0"/>
              <a:t>RDA.</a:t>
            </a:r>
            <a:r>
              <a:rPr lang="en-US" baseline="0" dirty="0" smtClean="0"/>
              <a:t>  </a:t>
            </a:r>
            <a:r>
              <a:rPr lang="en-US" dirty="0" smtClean="0"/>
              <a:t>Decide on a date for this session.  You now have a deadline by which you must learn something about RDA, in order to teach it to others.  If possible, make it mandatory, not optional, for staff to attend the session. </a:t>
            </a:r>
          </a:p>
          <a:p>
            <a:endParaRPr lang="en-US" dirty="0" smtClean="0"/>
          </a:p>
        </p:txBody>
      </p:sp>
      <p:sp>
        <p:nvSpPr>
          <p:cNvPr id="4" name="Slide Number Placeholder 3"/>
          <p:cNvSpPr>
            <a:spLocks noGrp="1"/>
          </p:cNvSpPr>
          <p:nvPr>
            <p:ph type="sldNum" sz="quarter" idx="5"/>
          </p:nvPr>
        </p:nvSpPr>
        <p:spPr/>
        <p:txBody>
          <a:bodyPr/>
          <a:lstStyle/>
          <a:p>
            <a:pPr>
              <a:defRPr/>
            </a:pPr>
            <a:fld id="{29876539-C76F-4C7A-B2DA-BF13268DDE66}" type="slidenum">
              <a:rPr lang="en-US" smtClean="0"/>
              <a:pPr>
                <a:defRPr/>
              </a:pPr>
              <a:t>89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[Note to self: If I have Internet access, show the actual Toolkit table of contents.]: http://access.rdatoolkit.org/</a:t>
            </a:r>
          </a:p>
          <a:p>
            <a:r>
              <a:rPr lang="en-US" dirty="0" smtClean="0"/>
              <a:t> The first section</a:t>
            </a:r>
            <a:r>
              <a:rPr lang="en-US" baseline="0" dirty="0" smtClean="0"/>
              <a:t> of the RDA Toolkit is devoted to Manifestations and Items.  If you read any of the Toolkit, I suggest starting with Section 1, especially chapters 1 and 2, since they are about manifestations.</a:t>
            </a:r>
            <a:endParaRPr lang="en-US" dirty="0" smtClean="0"/>
          </a:p>
        </p:txBody>
      </p:sp>
      <p:sp>
        <p:nvSpPr>
          <p:cNvPr id="4" name="Slide Number Placeholder 3"/>
          <p:cNvSpPr>
            <a:spLocks noGrp="1"/>
          </p:cNvSpPr>
          <p:nvPr>
            <p:ph type="sldNum" sz="quarter" idx="5"/>
          </p:nvPr>
        </p:nvSpPr>
        <p:spPr/>
        <p:txBody>
          <a:bodyPr/>
          <a:lstStyle/>
          <a:p>
            <a:pPr>
              <a:defRPr/>
            </a:pPr>
            <a:fld id="{9F81FD3B-CD8C-40E1-8767-AE955CE7DE8E}" type="slidenum">
              <a:rPr lang="en-US" smtClean="0"/>
              <a:pPr>
                <a:defRPr/>
              </a:pPr>
              <a:t>9</a:t>
            </a:fld>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2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From November 2010 to the summer 2011, we at KSU did just that: catalog librarians created in-house workshops on RDA.  Ironically, rules in RDA are format-free – that is, they are not divided up by format like in AACR2 – but for our workshops, we still addressed one format at a time: books, serials, sound recordings, video recordings, and maps. Each was taught by a catalog librarian who works on that format. Not only did the audience learn something, but the presenters had to learn the topic in order to teach it.  </a:t>
            </a:r>
          </a:p>
          <a:p>
            <a:endParaRPr lang="en-US" dirty="0" smtClean="0"/>
          </a:p>
          <a:p>
            <a:r>
              <a:rPr lang="en-US" dirty="0" smtClean="0"/>
              <a:t>We then posted PowerPoint presentations from the workshops on the RDA page of the Intranet.  There is an extranet link to this as well, so you have access to it.  Because RDA has changed a little, and also because we presenters have learned more in the past few years, the workshops from 2010-2011 are a little out of date.  However, I share them here to give you a model of what a Metadata and Catalog department can do to prepare.</a:t>
            </a:r>
          </a:p>
          <a:p>
            <a:r>
              <a:rPr lang="en-US" dirty="0" smtClean="0"/>
              <a:t> </a:t>
            </a:r>
          </a:p>
        </p:txBody>
      </p:sp>
      <p:sp>
        <p:nvSpPr>
          <p:cNvPr id="4" name="Slide Number Placeholder 3"/>
          <p:cNvSpPr>
            <a:spLocks noGrp="1"/>
          </p:cNvSpPr>
          <p:nvPr>
            <p:ph type="sldNum" sz="quarter" idx="5"/>
          </p:nvPr>
        </p:nvSpPr>
        <p:spPr/>
        <p:txBody>
          <a:bodyPr/>
          <a:lstStyle/>
          <a:p>
            <a:pPr>
              <a:defRPr/>
            </a:pPr>
            <a:fld id="{23B1E340-F9CB-4CC2-9DFB-693F5AC4534A}" type="slidenum">
              <a:rPr lang="en-US" smtClean="0"/>
              <a:pPr>
                <a:defRPr/>
              </a:pPr>
              <a:t>90</a:t>
            </a:fld>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At KSU, we value documentation.  We realize that many of our paraprofessionals in Acquisitions and Cataloging will not refer to the RDA Toolkit – it’s too much.  For their benefit, we created much shorter documentation listing only the essential criteria.  We made clear when to accept a record as-is, and when the paraprofessional should give the resource to a catalog librarian for editing.  These standards are also available to you, on the KSU RDA website</a:t>
            </a:r>
            <a:r>
              <a:rPr lang="en-US" baseline="0" dirty="0" smtClean="0"/>
              <a:t> mentioned in the last slide.</a:t>
            </a:r>
            <a:endParaRPr lang="en-US" dirty="0" smtClean="0"/>
          </a:p>
          <a:p>
            <a:endParaRPr lang="en-US" dirty="0" smtClean="0"/>
          </a:p>
          <a:p>
            <a:r>
              <a:rPr lang="en-US" dirty="0" smtClean="0"/>
              <a:t>When establishing and documenting KSU policies for RDA, we decided that our guiding principle would be that the RDA records should have at least as much information as AACR2 records.  A second principle is that we will follow the LC-PCC-Policy Statements as much as possible. Now, the Policy Statements say “generally, do not omit” names from a statement of responsibility. However, many of the Policy Statements weren’t finalized when we first received RDA records, so we followed the two principles I just mentioned when deciding what to do in certain situations,</a:t>
            </a:r>
            <a:r>
              <a:rPr lang="en-US" baseline="0" dirty="0" smtClean="0"/>
              <a:t> such as </a:t>
            </a:r>
            <a:r>
              <a:rPr lang="en-US" dirty="0" smtClean="0"/>
              <a:t>when there are many authors. </a:t>
            </a:r>
          </a:p>
          <a:p>
            <a:endParaRPr lang="en-US" dirty="0" smtClean="0"/>
          </a:p>
        </p:txBody>
      </p:sp>
      <p:sp>
        <p:nvSpPr>
          <p:cNvPr id="4" name="Slide Number Placeholder 3"/>
          <p:cNvSpPr>
            <a:spLocks noGrp="1"/>
          </p:cNvSpPr>
          <p:nvPr>
            <p:ph type="sldNum" sz="quarter" idx="5"/>
          </p:nvPr>
        </p:nvSpPr>
        <p:spPr/>
        <p:txBody>
          <a:bodyPr/>
          <a:lstStyle/>
          <a:p>
            <a:pPr>
              <a:defRPr/>
            </a:pPr>
            <a:fld id="{7CF5E4B4-A8DC-43DF-B24F-1CFD2C51DFF5}" type="slidenum">
              <a:rPr lang="en-US" smtClean="0"/>
              <a:pPr>
                <a:defRPr/>
              </a:pPr>
              <a:t>91</a:t>
            </a:fld>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4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From about 2010 to the present, we catalog librarians have watched many webinars on RDA and related topics.  Some were free and some had a fee. We have benefited greatly from the training materials on LC’s Catalogers Learning Workshop, which are free.  I recommend this page highly.  </a:t>
            </a:r>
          </a:p>
          <a:p>
            <a:endParaRPr lang="en-US" smtClean="0"/>
          </a:p>
          <a:p>
            <a:r>
              <a:rPr lang="en-US" smtClean="0"/>
              <a:t>I notice that the JSC presentations page hasn’t been updated since 2011, but you can still find good material on the basics there.  I especially recommend the 2011 presentation by Barbara Tillett and Judith Kuhagen.</a:t>
            </a:r>
          </a:p>
        </p:txBody>
      </p:sp>
      <p:sp>
        <p:nvSpPr>
          <p:cNvPr id="4" name="Slide Number Placeholder 3"/>
          <p:cNvSpPr>
            <a:spLocks noGrp="1"/>
          </p:cNvSpPr>
          <p:nvPr>
            <p:ph type="sldNum" sz="quarter" idx="5"/>
          </p:nvPr>
        </p:nvSpPr>
        <p:spPr/>
        <p:txBody>
          <a:bodyPr/>
          <a:lstStyle/>
          <a:p>
            <a:pPr>
              <a:defRPr/>
            </a:pPr>
            <a:fld id="{3BEAABFD-2757-41B8-B0C5-14BA8BED41EA}" type="slidenum">
              <a:rPr lang="en-US" smtClean="0"/>
              <a:pPr>
                <a:defRPr/>
              </a:pPr>
              <a:t>92</a:t>
            </a:fld>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a:defRPr/>
            </a:pPr>
            <a:r>
              <a:rPr lang="en-US" dirty="0" smtClean="0"/>
              <a:t>After the U.S. national tests in 2010, we steadily prepared ourselves and the people around us using the techniques I mentioned on previous slides. </a:t>
            </a:r>
          </a:p>
          <a:p>
            <a:pPr>
              <a:defRPr/>
            </a:pPr>
            <a:r>
              <a:rPr lang="en-US" dirty="0" smtClean="0"/>
              <a:t>Our copy catalogers and Acquisitions staff are now quite familiar with RDA records they come across.  They see AACR2 and RDA records regularly in the course of their work.  When a record of either kind meets quality standards, they proceed and process it.  When a record doesn’t meet quality standards, they send it to a catalog librarian for upgrading.</a:t>
            </a:r>
          </a:p>
          <a:p>
            <a:pPr>
              <a:defRPr/>
            </a:pPr>
            <a:endParaRPr lang="en-US" dirty="0" smtClean="0"/>
          </a:p>
          <a:p>
            <a:pPr>
              <a:defRPr/>
            </a:pPr>
            <a:r>
              <a:rPr lang="en-US" dirty="0" smtClean="0"/>
              <a:t>We catalog librarians meet regularly to discuss and decide upon standards for original cataloging.  We’re not finished deciding and documenting our local policies for original cataloging in all formats, but we are making progress.  It’s easier to discuss original cataloging policies knowledgably now that we’ve done some originals.  You see, in January, once we got NACO training in how to create Name Authority Records in RDA, it seemed a natural time to start doing bibliographic records.</a:t>
            </a:r>
          </a:p>
          <a:p>
            <a:pPr>
              <a:defRPr/>
            </a:pPr>
            <a:endParaRPr lang="en-US" dirty="0" smtClean="0"/>
          </a:p>
          <a:p>
            <a:pPr>
              <a:defRPr/>
            </a:pPr>
            <a:r>
              <a:rPr lang="en-US" dirty="0" smtClean="0"/>
              <a:t>Our process was to start slowly and ask for feedback along the way. For example, Peter the Music and Media catalog librarian created his first score and DVD bibliographic records in RDA.  Then he sent them to a more experienced RDA cataloger at a different university for review and corrections.  Then Peter shared the feedback he got via email with us other catalog librarians, so we could learn from his experiences. I created a template for ETDs (electronic theses and dissertations) records. I asked on the RDA-L and AUTOCAT discussion lists for someone to review my work.  About 4 people did, including Robert Maxwell, the author of books on FRBR and RDA. After they were reviewed, I changed and fixed many things. I share these stories with you because I want to encourage you to share your work with others and ask for feedback.  We learn from our mistakes.</a:t>
            </a:r>
          </a:p>
          <a:p>
            <a:pPr marL="228600" indent="-228600">
              <a:buFontTx/>
              <a:buAutoNum type="arabicPeriod"/>
              <a:defRPr/>
            </a:pPr>
            <a:endParaRPr lang="en-US" dirty="0"/>
          </a:p>
        </p:txBody>
      </p:sp>
      <p:sp>
        <p:nvSpPr>
          <p:cNvPr id="4" name="Slide Number Placeholder 3"/>
          <p:cNvSpPr>
            <a:spLocks noGrp="1"/>
          </p:cNvSpPr>
          <p:nvPr>
            <p:ph type="sldNum" sz="quarter" idx="5"/>
          </p:nvPr>
        </p:nvSpPr>
        <p:spPr/>
        <p:txBody>
          <a:bodyPr/>
          <a:lstStyle/>
          <a:p>
            <a:pPr>
              <a:defRPr/>
            </a:pPr>
            <a:fld id="{F931F41F-4808-4978-A76A-F59A5D416F89}" type="slidenum">
              <a:rPr lang="en-US" smtClean="0"/>
              <a:pPr>
                <a:defRPr/>
              </a:pPr>
              <a:t>93</a:t>
            </a:fld>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8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Because we are members of OCLC, OCLC policy statements and discussion papers influence our local decisions.  We want to follow international standards as much as possible, and discussed the implications of OCLC’s decisions at our Cataloging Committee meetings.</a:t>
            </a:r>
          </a:p>
          <a:p>
            <a:endParaRPr lang="en-US" dirty="0" smtClean="0"/>
          </a:p>
          <a:p>
            <a:r>
              <a:rPr lang="en-US" baseline="0" dirty="0" smtClean="0"/>
              <a:t>I’m not suggesting that you have to adopt OCLC policies in full.  However, reading these documents can give you information about </a:t>
            </a:r>
            <a:r>
              <a:rPr lang="en-US" u="sng" baseline="0" dirty="0" smtClean="0"/>
              <a:t>how</a:t>
            </a:r>
            <a:r>
              <a:rPr lang="en-US" u="none" baseline="0" dirty="0" smtClean="0"/>
              <a:t> to form your own policies, by illustrating what kind of topics can or should be addressed. </a:t>
            </a:r>
            <a:endParaRPr lang="en-US" dirty="0" smtClean="0"/>
          </a:p>
        </p:txBody>
      </p:sp>
      <p:sp>
        <p:nvSpPr>
          <p:cNvPr id="4" name="Slide Number Placeholder 3"/>
          <p:cNvSpPr>
            <a:spLocks noGrp="1"/>
          </p:cNvSpPr>
          <p:nvPr>
            <p:ph type="sldNum" sz="quarter" idx="5"/>
          </p:nvPr>
        </p:nvSpPr>
        <p:spPr/>
        <p:txBody>
          <a:bodyPr/>
          <a:lstStyle/>
          <a:p>
            <a:pPr>
              <a:defRPr/>
            </a:pPr>
            <a:fld id="{F9628462-C9EE-419C-9AC2-E2DE9112C6DB}" type="slidenum">
              <a:rPr lang="en-US" smtClean="0"/>
              <a:pPr>
                <a:defRPr/>
              </a:pPr>
              <a:t>94</a:t>
            </a:fld>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9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You may remember that our student workers are in Library School.  They have learned something about RDA in class.  They are like apprentice catalog librarians, so under supervision they do complex copy cataloging, where they improve existing bibliographic records; plus original cataloging.  I prepared my student workers by sending an email with a list of assigned readings.  I gave them a deadline of February 1st</a:t>
            </a:r>
            <a:r>
              <a:rPr lang="en-US" baseline="0" dirty="0" smtClean="0"/>
              <a:t> 2013</a:t>
            </a:r>
            <a:r>
              <a:rPr lang="en-US" dirty="0" smtClean="0"/>
              <a:t> to prepare. Starting on that date, my monograph student workers started editing and improving minimal level records in RDA, and original cataloging in RDA.  Once they edit a record, I review it before it is added to the OCLC </a:t>
            </a:r>
            <a:r>
              <a:rPr lang="en-US" dirty="0" err="1" smtClean="0"/>
              <a:t>WorldCat</a:t>
            </a:r>
            <a:r>
              <a:rPr lang="en-US" dirty="0" smtClean="0"/>
              <a:t> database.  When there are questions or ambiguity, we look up the rules in RDA Toolkit together, and we both learn something new.</a:t>
            </a:r>
          </a:p>
        </p:txBody>
      </p:sp>
      <p:sp>
        <p:nvSpPr>
          <p:cNvPr id="4" name="Slide Number Placeholder 3"/>
          <p:cNvSpPr>
            <a:spLocks noGrp="1"/>
          </p:cNvSpPr>
          <p:nvPr>
            <p:ph type="sldNum" sz="quarter" idx="5"/>
          </p:nvPr>
        </p:nvSpPr>
        <p:spPr/>
        <p:txBody>
          <a:bodyPr/>
          <a:lstStyle/>
          <a:p>
            <a:pPr>
              <a:defRPr/>
            </a:pPr>
            <a:fld id="{85919339-35EF-44E1-A3D9-3CFA68281CF9}" type="slidenum">
              <a:rPr lang="en-US" smtClean="0"/>
              <a:pPr>
                <a:defRPr/>
              </a:pPr>
              <a:t>95</a:t>
            </a:fld>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0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Provided here is the list of resources I wanted my student workers to read before originally cataloging in RDA.</a:t>
            </a:r>
          </a:p>
        </p:txBody>
      </p:sp>
      <p:sp>
        <p:nvSpPr>
          <p:cNvPr id="4" name="Slide Number Placeholder 3"/>
          <p:cNvSpPr>
            <a:spLocks noGrp="1"/>
          </p:cNvSpPr>
          <p:nvPr>
            <p:ph type="sldNum" sz="quarter" idx="5"/>
          </p:nvPr>
        </p:nvSpPr>
        <p:spPr/>
        <p:txBody>
          <a:bodyPr/>
          <a:lstStyle/>
          <a:p>
            <a:pPr>
              <a:defRPr/>
            </a:pPr>
            <a:fld id="{CEF0C9EB-DC3A-48EC-A773-ED0CCDAAB2CC}" type="slidenum">
              <a:rPr lang="en-US" smtClean="0"/>
              <a:pPr>
                <a:defRPr/>
              </a:pPr>
              <a:t>96</a:t>
            </a:fld>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1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And here are the rest of them.</a:t>
            </a:r>
          </a:p>
        </p:txBody>
      </p:sp>
      <p:sp>
        <p:nvSpPr>
          <p:cNvPr id="4" name="Slide Number Placeholder 3"/>
          <p:cNvSpPr>
            <a:spLocks noGrp="1"/>
          </p:cNvSpPr>
          <p:nvPr>
            <p:ph type="sldNum" sz="quarter" idx="5"/>
          </p:nvPr>
        </p:nvSpPr>
        <p:spPr/>
        <p:txBody>
          <a:bodyPr/>
          <a:lstStyle/>
          <a:p>
            <a:pPr>
              <a:defRPr/>
            </a:pPr>
            <a:fld id="{45470EAB-1C6E-427A-BA7A-4CDE60B37DC2}" type="slidenum">
              <a:rPr lang="en-US" smtClean="0"/>
              <a:pPr>
                <a:defRPr/>
              </a:pPr>
              <a:t>97</a:t>
            </a:fld>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2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Now that we have the transition to RDA at KSU under control, we catalog librarians and our Head of Metadata and Catalog are working to share information and improve the situation in the wider world, starting with our consortium.  All Ohio universities and the State Library of Ohio are members of the </a:t>
            </a:r>
            <a:r>
              <a:rPr lang="en-US" dirty="0" err="1" smtClean="0"/>
              <a:t>OhioLINK</a:t>
            </a:r>
            <a:r>
              <a:rPr lang="en-US" dirty="0" smtClean="0"/>
              <a:t> Consortium.  </a:t>
            </a:r>
            <a:r>
              <a:rPr lang="en-US" dirty="0" err="1" smtClean="0"/>
              <a:t>OhioLINK</a:t>
            </a:r>
            <a:r>
              <a:rPr lang="en-US" dirty="0" smtClean="0"/>
              <a:t> provides a shared catalog and a repository of ETDs (electronic theses and dissertations). Kent State University Libraries is well-represented on </a:t>
            </a:r>
            <a:r>
              <a:rPr lang="en-US" dirty="0" err="1" smtClean="0"/>
              <a:t>OhioLINK</a:t>
            </a:r>
            <a:r>
              <a:rPr lang="en-US" dirty="0" smtClean="0"/>
              <a:t> committees that are making decisions and recommending improvements regarding RDA. </a:t>
            </a:r>
          </a:p>
          <a:p>
            <a:endParaRPr lang="en-US" dirty="0" smtClean="0"/>
          </a:p>
          <a:p>
            <a:r>
              <a:rPr lang="en-US" dirty="0" smtClean="0"/>
              <a:t>I think this is the same in many areas:  academic libraries are on the cutting edge, learning about and implementing something new first.  Only later do the public and school libraries adopt the new development. My next personal mission is to train Ohio public librarians.  I did a survey of Ohio public library catalogers in the late fall 2012 and learned that 1/3 of them had never heard of RDA.  There is a lot of training and knowledge-sharing to be done in many arenas.</a:t>
            </a:r>
          </a:p>
          <a:p>
            <a:endParaRPr lang="en-US" dirty="0" smtClean="0"/>
          </a:p>
        </p:txBody>
      </p:sp>
      <p:sp>
        <p:nvSpPr>
          <p:cNvPr id="4" name="Slide Number Placeholder 3"/>
          <p:cNvSpPr>
            <a:spLocks noGrp="1"/>
          </p:cNvSpPr>
          <p:nvPr>
            <p:ph type="sldNum" sz="quarter" idx="5"/>
          </p:nvPr>
        </p:nvSpPr>
        <p:spPr/>
        <p:txBody>
          <a:bodyPr/>
          <a:lstStyle/>
          <a:p>
            <a:pPr>
              <a:defRPr/>
            </a:pPr>
            <a:fld id="{209FFD6B-36F5-4645-9DA0-ABE7BAEEC17F}" type="slidenum">
              <a:rPr lang="en-US" smtClean="0"/>
              <a:pPr>
                <a:defRPr/>
              </a:pPr>
              <a:t>98</a:t>
            </a:fld>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One of the best ways to learn RDA is</a:t>
            </a:r>
            <a:r>
              <a:rPr lang="en-US" baseline="0" dirty="0" smtClean="0"/>
              <a:t> to delve into it. You can read RDA for yourself for the next month. </a:t>
            </a:r>
          </a:p>
          <a:p>
            <a:r>
              <a:rPr lang="en-US" baseline="0" dirty="0" smtClean="0"/>
              <a:t>As participants in this workshop, you have free 30 day access to the RDA Toolkit.  </a:t>
            </a:r>
          </a:p>
          <a:p>
            <a:endParaRPr lang="en-US" baseline="0" dirty="0" smtClean="0"/>
          </a:p>
        </p:txBody>
      </p:sp>
      <p:sp>
        <p:nvSpPr>
          <p:cNvPr id="4" name="Slide Number Placeholder 3"/>
          <p:cNvSpPr>
            <a:spLocks noGrp="1"/>
          </p:cNvSpPr>
          <p:nvPr>
            <p:ph type="sldNum" sz="quarter" idx="5"/>
          </p:nvPr>
        </p:nvSpPr>
        <p:spPr/>
        <p:txBody>
          <a:bodyPr/>
          <a:lstStyle/>
          <a:p>
            <a:pPr>
              <a:defRPr/>
            </a:pPr>
            <a:fld id="{072ADD2D-9FC2-4DEB-9D75-7BC3728DC4AF}" type="slidenum">
              <a:rPr lang="en-US" smtClean="0"/>
              <a:pPr>
                <a:defRPr/>
              </a:pPr>
              <a:t>99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8191B7E-77FB-4BA4-A254-22EBFB0932C6}" type="datetimeFigureOut">
              <a:rPr lang="en-US"/>
              <a:pPr>
                <a:defRPr/>
              </a:pPr>
              <a:t>3/26/2013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1C96A37-8F96-4499-99AA-A1F480D44AEB}" type="slidenum">
              <a:rPr lang="en-US"/>
              <a:pPr>
                <a:defRPr/>
              </a:pPr>
              <a:t>‹#›</a:t>
            </a:fld>
            <a:endParaRPr lang="en-US"/>
          </a:p>
        </p:txBody>
      </p:sp>
    </p:spTree>
    <p:extLst>
      <p:ext uri="{BB962C8B-B14F-4D97-AF65-F5344CB8AC3E}">
        <p14:creationId xmlns:p14="http://schemas.microsoft.com/office/powerpoint/2010/main" val="2657951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F8ADDD2-A5C4-46C8-9E36-A2ADDAA2DC15}" type="datetimeFigureOut">
              <a:rPr lang="en-US"/>
              <a:pPr>
                <a:defRPr/>
              </a:pPr>
              <a:t>3/26/2013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96C821D-7152-4881-8AAD-B157D51EE4E5}" type="slidenum">
              <a:rPr lang="en-US"/>
              <a:pPr>
                <a:defRPr/>
              </a:pPr>
              <a:t>‹#›</a:t>
            </a:fld>
            <a:endParaRPr lang="en-US"/>
          </a:p>
        </p:txBody>
      </p:sp>
    </p:spTree>
    <p:extLst>
      <p:ext uri="{BB962C8B-B14F-4D97-AF65-F5344CB8AC3E}">
        <p14:creationId xmlns:p14="http://schemas.microsoft.com/office/powerpoint/2010/main" val="3562208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CF51D75-1A58-4310-B7BD-712649A768F2}" type="datetimeFigureOut">
              <a:rPr lang="en-US"/>
              <a:pPr>
                <a:defRPr/>
              </a:pPr>
              <a:t>3/26/2013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2E0B057-8593-4D27-BB15-BC758B47D305}" type="slidenum">
              <a:rPr lang="en-US"/>
              <a:pPr>
                <a:defRPr/>
              </a:pPr>
              <a:t>‹#›</a:t>
            </a:fld>
            <a:endParaRPr lang="en-US"/>
          </a:p>
        </p:txBody>
      </p:sp>
    </p:spTree>
    <p:extLst>
      <p:ext uri="{BB962C8B-B14F-4D97-AF65-F5344CB8AC3E}">
        <p14:creationId xmlns:p14="http://schemas.microsoft.com/office/powerpoint/2010/main" val="2510846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7FFEA60-1B78-42E5-B61E-46DDEF5C41F3}" type="datetimeFigureOut">
              <a:rPr lang="en-US"/>
              <a:pPr>
                <a:defRPr/>
              </a:pPr>
              <a:t>3/26/2013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0E5E543-D95B-4184-B09E-8A58106EC4D1}" type="slidenum">
              <a:rPr lang="en-US"/>
              <a:pPr>
                <a:defRPr/>
              </a:pPr>
              <a:t>‹#›</a:t>
            </a:fld>
            <a:endParaRPr lang="en-US"/>
          </a:p>
        </p:txBody>
      </p:sp>
    </p:spTree>
    <p:extLst>
      <p:ext uri="{BB962C8B-B14F-4D97-AF65-F5344CB8AC3E}">
        <p14:creationId xmlns:p14="http://schemas.microsoft.com/office/powerpoint/2010/main" val="3337793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5EA43FC-2C5D-4A4A-A967-CD67358B5609}" type="datetimeFigureOut">
              <a:rPr lang="en-US"/>
              <a:pPr>
                <a:defRPr/>
              </a:pPr>
              <a:t>3/26/2013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A17714-66FA-4895-8419-8C89DA6E3ACF}" type="slidenum">
              <a:rPr lang="en-US"/>
              <a:pPr>
                <a:defRPr/>
              </a:pPr>
              <a:t>‹#›</a:t>
            </a:fld>
            <a:endParaRPr lang="en-US"/>
          </a:p>
        </p:txBody>
      </p:sp>
    </p:spTree>
    <p:extLst>
      <p:ext uri="{BB962C8B-B14F-4D97-AF65-F5344CB8AC3E}">
        <p14:creationId xmlns:p14="http://schemas.microsoft.com/office/powerpoint/2010/main" val="4005664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79F092F-9559-4BF5-A255-A897F4002142}" type="datetimeFigureOut">
              <a:rPr lang="en-US"/>
              <a:pPr>
                <a:defRPr/>
              </a:pPr>
              <a:t>3/26/2013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A421F76-C260-48DF-B858-54CC9E869FFF}" type="slidenum">
              <a:rPr lang="en-US"/>
              <a:pPr>
                <a:defRPr/>
              </a:pPr>
              <a:t>‹#›</a:t>
            </a:fld>
            <a:endParaRPr lang="en-US"/>
          </a:p>
        </p:txBody>
      </p:sp>
    </p:spTree>
    <p:extLst>
      <p:ext uri="{BB962C8B-B14F-4D97-AF65-F5344CB8AC3E}">
        <p14:creationId xmlns:p14="http://schemas.microsoft.com/office/powerpoint/2010/main" val="2339062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E9CCDB7-2FED-44A2-861B-E9F45E4FB59C}" type="datetimeFigureOut">
              <a:rPr lang="en-US"/>
              <a:pPr>
                <a:defRPr/>
              </a:pPr>
              <a:t>3/26/2013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49A47E0-0596-4FC8-BD38-EE210AE00A0F}" type="slidenum">
              <a:rPr lang="en-US"/>
              <a:pPr>
                <a:defRPr/>
              </a:pPr>
              <a:t>‹#›</a:t>
            </a:fld>
            <a:endParaRPr lang="en-US"/>
          </a:p>
        </p:txBody>
      </p:sp>
    </p:spTree>
    <p:extLst>
      <p:ext uri="{BB962C8B-B14F-4D97-AF65-F5344CB8AC3E}">
        <p14:creationId xmlns:p14="http://schemas.microsoft.com/office/powerpoint/2010/main" val="2475030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23D97E3-064C-416A-B3A0-711A3E4BC54A}" type="datetimeFigureOut">
              <a:rPr lang="en-US"/>
              <a:pPr>
                <a:defRPr/>
              </a:pPr>
              <a:t>3/26/2013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B1A40F2-F4DB-4C2E-AA48-759C59E038FE}" type="slidenum">
              <a:rPr lang="en-US"/>
              <a:pPr>
                <a:defRPr/>
              </a:pPr>
              <a:t>‹#›</a:t>
            </a:fld>
            <a:endParaRPr lang="en-US"/>
          </a:p>
        </p:txBody>
      </p:sp>
    </p:spTree>
    <p:extLst>
      <p:ext uri="{BB962C8B-B14F-4D97-AF65-F5344CB8AC3E}">
        <p14:creationId xmlns:p14="http://schemas.microsoft.com/office/powerpoint/2010/main" val="2260136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440301A-D33B-4A99-9420-18AD8BAB6D1B}" type="datetimeFigureOut">
              <a:rPr lang="en-US"/>
              <a:pPr>
                <a:defRPr/>
              </a:pPr>
              <a:t>3/26/2013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1852009-A9DB-453F-97F0-ABDD65153C05}" type="slidenum">
              <a:rPr lang="en-US"/>
              <a:pPr>
                <a:defRPr/>
              </a:pPr>
              <a:t>‹#›</a:t>
            </a:fld>
            <a:endParaRPr lang="en-US"/>
          </a:p>
        </p:txBody>
      </p:sp>
    </p:spTree>
    <p:extLst>
      <p:ext uri="{BB962C8B-B14F-4D97-AF65-F5344CB8AC3E}">
        <p14:creationId xmlns:p14="http://schemas.microsoft.com/office/powerpoint/2010/main" val="1032290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1314001-8D06-4F23-8D7F-76D8D84C2C96}" type="datetimeFigureOut">
              <a:rPr lang="en-US"/>
              <a:pPr>
                <a:defRPr/>
              </a:pPr>
              <a:t>3/26/2013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077921F-845C-4BB7-8D7B-F96C87B01FBB}" type="slidenum">
              <a:rPr lang="en-US"/>
              <a:pPr>
                <a:defRPr/>
              </a:pPr>
              <a:t>‹#›</a:t>
            </a:fld>
            <a:endParaRPr lang="en-US"/>
          </a:p>
        </p:txBody>
      </p:sp>
    </p:spTree>
    <p:extLst>
      <p:ext uri="{BB962C8B-B14F-4D97-AF65-F5344CB8AC3E}">
        <p14:creationId xmlns:p14="http://schemas.microsoft.com/office/powerpoint/2010/main" val="839272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A4F7428-73C5-45B0-BE0B-59F936573F21}" type="datetimeFigureOut">
              <a:rPr lang="en-US"/>
              <a:pPr>
                <a:defRPr/>
              </a:pPr>
              <a:t>3/26/2013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30C7AD5-0D5B-4AC3-8602-76F66B3571DE}" type="slidenum">
              <a:rPr lang="en-US"/>
              <a:pPr>
                <a:defRPr/>
              </a:pPr>
              <a:t>‹#›</a:t>
            </a:fld>
            <a:endParaRPr lang="en-US"/>
          </a:p>
        </p:txBody>
      </p:sp>
    </p:spTree>
    <p:extLst>
      <p:ext uri="{BB962C8B-B14F-4D97-AF65-F5344CB8AC3E}">
        <p14:creationId xmlns:p14="http://schemas.microsoft.com/office/powerpoint/2010/main" val="1018650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D4934E9-26F0-4775-A7CC-FB3CD20ED780}" type="datetimeFigureOut">
              <a:rPr lang="en-US"/>
              <a:pPr>
                <a:defRPr/>
              </a:pPr>
              <a:t>3/26/2013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51E97C5-5A82-4B85-AB68-48F9222C3D8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Lmccutch@kent.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loc.gov/cds/downloads/FRBR.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oclc.org/us/en/rda/new-policy.ht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hyperlink" Target="http://www.oclc.org/us/en/rda/about.ht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loc.gov/catworkshop/RDA%20training%20materials/index.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extra.lms.kent.edu/page/15168"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www.loc.gov/marc/bibliographic/"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staff.lib.ncsu.edu/confluence/display/MNC/RDA+Test#RDATest-NCSURDATrainingDocumentation"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faculty.washington.edu/aschiff/"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rda-jsc.org/docs/5sec7rev.pdf"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www.oclc.org/support/documentation/technicalbulletins/" TargetMode="External"/><Relationship Id="rId4" Type="http://schemas.openxmlformats.org/officeDocument/2006/relationships/hyperlink" Target="http://www.loc.gov/marc/RDAinMARC29.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hyperlink" Target="http://www.loc.gov/marc/bibliographic/bd264.html"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hyperlink" Target="http://www.loc.gov/marc/bibliographic/bd264.html"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www.loc.gov/marc/RDAinMARC29.html"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hyperlink" Target="http://www.loc.gov/marc/bibliographic/" TargetMode="Externa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hyperlink" Target="http://faculty.washington.edu/aschiff/"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hyperlink" Target="mailto:Lmccutch@kent.edu" TargetMode="External"/><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7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http://extra.lms.kent.edu/page/15168" TargetMode="External"/><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hyperlink" Target="http://www.loc.gov/catworkshop/RDA%20training%20materials/index.html" TargetMode="External"/><Relationship Id="rId2" Type="http://schemas.openxmlformats.org/officeDocument/2006/relationships/notesSlide" Target="../notesSlides/notesSlide92.xml"/><Relationship Id="rId1" Type="http://schemas.openxmlformats.org/officeDocument/2006/relationships/slideLayout" Target="../slideLayouts/slideLayout2.xml"/><Relationship Id="rId5" Type="http://schemas.openxmlformats.org/officeDocument/2006/relationships/hyperlink" Target="http://www.rda-jsc.org/rdapresentations.html" TargetMode="External"/><Relationship Id="rId4" Type="http://schemas.openxmlformats.org/officeDocument/2006/relationships/hyperlink" Target="http://www.ala.org/ala/mgrps/divs/alcts/index.cfm" TargetMode="Externa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hyperlink" Target="http://www.oclc.org/us/en/rda/discussion.htm" TargetMode="External"/><Relationship Id="rId2" Type="http://schemas.openxmlformats.org/officeDocument/2006/relationships/notesSlide" Target="../notesSlides/notesSlide94.xml"/><Relationship Id="rId1" Type="http://schemas.openxmlformats.org/officeDocument/2006/relationships/slideLayout" Target="../slideLayouts/slideLayout2.xml"/><Relationship Id="rId4" Type="http://schemas.openxmlformats.org/officeDocument/2006/relationships/hyperlink" Target="http://www.oclc.org/us/en/rda/new-policy.htm" TargetMode="Externa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hyperlink" Target="http://www.loc.gov/catdir/cpso/whatfrbr.html" TargetMode="External"/><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hyperlink" Target="http://faculty.washington.edu/aschiff/" TargetMode="External"/><Relationship Id="rId2" Type="http://schemas.openxmlformats.org/officeDocument/2006/relationships/notesSlide" Target="../notesSlides/notesSlide97.xml"/><Relationship Id="rId1" Type="http://schemas.openxmlformats.org/officeDocument/2006/relationships/slideLayout" Target="../slideLayouts/slideLayout2.xml"/><Relationship Id="rId5" Type="http://schemas.openxmlformats.org/officeDocument/2006/relationships/hyperlink" Target="http://www.loc.gov/catworkshop/RDA%20training%20materials/index.html" TargetMode="External"/><Relationship Id="rId4" Type="http://schemas.openxmlformats.org/officeDocument/2006/relationships/hyperlink" Target="http://www.loc.gov/marc/bibliographic/" TargetMode="Externa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685800" y="152400"/>
            <a:ext cx="7772400" cy="3581400"/>
          </a:xfrm>
        </p:spPr>
        <p:txBody>
          <a:bodyPr/>
          <a:lstStyle/>
          <a:p>
            <a:pPr eaLnBrk="1" hangingPunct="1"/>
            <a:r>
              <a:rPr lang="en-US" dirty="0" smtClean="0"/>
              <a:t/>
            </a:r>
            <a:br>
              <a:rPr lang="en-US" dirty="0" smtClean="0"/>
            </a:br>
            <a:r>
              <a:rPr lang="en-US" dirty="0" smtClean="0"/>
              <a:t>Are </a:t>
            </a:r>
            <a:r>
              <a:rPr lang="en-US" dirty="0" smtClean="0"/>
              <a:t>you Ready? RDA Basics for Copy Catalogers</a:t>
            </a:r>
            <a:br>
              <a:rPr lang="en-US" dirty="0" smtClean="0"/>
            </a:br>
            <a:r>
              <a:rPr lang="en-US" sz="3200" dirty="0" smtClean="0"/>
              <a:t>OLC Chapter Conferences, NE and NW</a:t>
            </a:r>
            <a:br>
              <a:rPr lang="en-US" sz="3200" dirty="0" smtClean="0"/>
            </a:br>
            <a:r>
              <a:rPr lang="en-US" sz="3200" dirty="0" smtClean="0"/>
              <a:t>March 27 and April 12, 2013</a:t>
            </a:r>
            <a:br>
              <a:rPr lang="en-US" sz="3200" dirty="0" smtClean="0"/>
            </a:br>
            <a:r>
              <a:rPr lang="en-US" sz="3200" dirty="0" smtClean="0"/>
              <a:t/>
            </a:r>
            <a:br>
              <a:rPr lang="en-US" sz="3200" dirty="0" smtClean="0"/>
            </a:br>
            <a:r>
              <a:rPr lang="en-US" sz="3200" dirty="0" smtClean="0"/>
              <a:t/>
            </a:r>
            <a:br>
              <a:rPr lang="en-US" sz="3200" dirty="0" smtClean="0"/>
            </a:br>
            <a:endParaRPr lang="en-US" sz="3200" dirty="0" smtClean="0"/>
          </a:p>
        </p:txBody>
      </p:sp>
      <p:sp>
        <p:nvSpPr>
          <p:cNvPr id="3" name="Subtitle 2"/>
          <p:cNvSpPr>
            <a:spLocks noGrp="1"/>
          </p:cNvSpPr>
          <p:nvPr>
            <p:ph type="subTitle" idx="1"/>
          </p:nvPr>
        </p:nvSpPr>
        <p:spPr>
          <a:xfrm>
            <a:off x="1447800" y="3886200"/>
            <a:ext cx="6172200" cy="2057400"/>
          </a:xfrm>
        </p:spPr>
        <p:txBody>
          <a:bodyPr rtlCol="0">
            <a:normAutofit fontScale="85000" lnSpcReduction="20000"/>
          </a:bodyPr>
          <a:lstStyle/>
          <a:p>
            <a:pPr eaLnBrk="1" fontAlgn="auto" hangingPunct="1">
              <a:spcAft>
                <a:spcPts val="0"/>
              </a:spcAft>
              <a:buFont typeface="Arial" pitchFamily="34" charset="0"/>
              <a:buNone/>
              <a:defRPr/>
            </a:pPr>
            <a:r>
              <a:rPr lang="en-US" dirty="0" smtClean="0">
                <a:solidFill>
                  <a:schemeClr val="tx1"/>
                </a:solidFill>
              </a:rPr>
              <a:t>Sevim McCutcheon, Catalog Librarian; Assistant Professor</a:t>
            </a:r>
          </a:p>
          <a:p>
            <a:pPr eaLnBrk="1" fontAlgn="auto" hangingPunct="1">
              <a:spcAft>
                <a:spcPts val="0"/>
              </a:spcAft>
              <a:buFont typeface="Arial" pitchFamily="34" charset="0"/>
              <a:buNone/>
              <a:defRPr/>
            </a:pPr>
            <a:r>
              <a:rPr lang="en-US" dirty="0" smtClean="0">
                <a:solidFill>
                  <a:schemeClr val="tx1"/>
                </a:solidFill>
              </a:rPr>
              <a:t>Kent State University, Kent, Ohio, USA</a:t>
            </a:r>
          </a:p>
          <a:p>
            <a:pPr eaLnBrk="1" fontAlgn="auto" hangingPunct="1">
              <a:spcAft>
                <a:spcPts val="0"/>
              </a:spcAft>
              <a:buFont typeface="Arial" pitchFamily="34" charset="0"/>
              <a:buNone/>
              <a:defRPr/>
            </a:pPr>
            <a:r>
              <a:rPr lang="en-US" dirty="0" smtClean="0">
                <a:solidFill>
                  <a:schemeClr val="tx1"/>
                </a:solidFill>
                <a:hlinkClick r:id="rId3"/>
              </a:rPr>
              <a:t>Lmccutch@kent.edu</a:t>
            </a:r>
            <a:endParaRPr lang="en-US" dirty="0" smtClean="0">
              <a:solidFill>
                <a:schemeClr val="tx1"/>
              </a:solidFill>
            </a:endParaRPr>
          </a:p>
          <a:p>
            <a:pPr eaLnBrk="1" fontAlgn="auto" hangingPunct="1">
              <a:spcAft>
                <a:spcPts val="0"/>
              </a:spcAft>
              <a:buFont typeface="Arial" pitchFamily="34" charset="0"/>
              <a:buNone/>
              <a:defRPr/>
            </a:pPr>
            <a:r>
              <a:rPr lang="en-US" dirty="0" smtClean="0">
                <a:solidFill>
                  <a:schemeClr val="tx1"/>
                </a:solidFill>
              </a:rPr>
              <a:t>330-672-1703</a:t>
            </a:r>
          </a:p>
          <a:p>
            <a:pPr eaLnBrk="1" fontAlgn="auto" hangingPunct="1">
              <a:spcAft>
                <a:spcPts val="0"/>
              </a:spcAft>
              <a:buFont typeface="Arial" pitchFamily="34" charset="0"/>
              <a:buNone/>
              <a:defRPr/>
            </a:pPr>
            <a:endParaRPr lang="en-US" dirty="0" smtClean="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z="4000" dirty="0" smtClean="0"/>
              <a:t>OLC NE : You have access to RDA Toolkit for 30 days, until April 27, 2013:</a:t>
            </a:r>
          </a:p>
        </p:txBody>
      </p:sp>
      <p:sp>
        <p:nvSpPr>
          <p:cNvPr id="3" name="Content Placeholder 2"/>
          <p:cNvSpPr>
            <a:spLocks noGrp="1"/>
          </p:cNvSpPr>
          <p:nvPr>
            <p:ph idx="1"/>
          </p:nvPr>
        </p:nvSpPr>
        <p:spPr/>
        <p:txBody>
          <a:bodyPr/>
          <a:lstStyle/>
          <a:p>
            <a:pPr marL="0" indent="0">
              <a:buFont typeface="Arial" charset="0"/>
              <a:buNone/>
              <a:defRPr/>
            </a:pPr>
            <a:endParaRPr lang="en-US" dirty="0" smtClean="0"/>
          </a:p>
          <a:p>
            <a:pPr marL="0" indent="0">
              <a:buFont typeface="Arial" charset="0"/>
              <a:buNone/>
              <a:defRPr/>
            </a:pPr>
            <a:endParaRPr lang="en-US" dirty="0"/>
          </a:p>
          <a:p>
            <a:pPr marL="0" indent="0">
              <a:buFont typeface="Arial" charset="0"/>
              <a:buNone/>
              <a:defRPr/>
            </a:pPr>
            <a:r>
              <a:rPr lang="en-US" dirty="0" smtClean="0"/>
              <a:t>See handout for instructions</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0438" y="3886200"/>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923924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z="4000" dirty="0" smtClean="0"/>
              <a:t>OLC NW : You have access to RDA Toolkit for 30 days, until May 12, 2013:</a:t>
            </a:r>
          </a:p>
        </p:txBody>
      </p:sp>
      <p:sp>
        <p:nvSpPr>
          <p:cNvPr id="3" name="Content Placeholder 2"/>
          <p:cNvSpPr>
            <a:spLocks noGrp="1"/>
          </p:cNvSpPr>
          <p:nvPr>
            <p:ph idx="1"/>
          </p:nvPr>
        </p:nvSpPr>
        <p:spPr/>
        <p:txBody>
          <a:bodyPr/>
          <a:lstStyle/>
          <a:p>
            <a:pPr marL="0" indent="0">
              <a:buFont typeface="Arial" charset="0"/>
              <a:buNone/>
              <a:defRPr/>
            </a:pPr>
            <a:endParaRPr lang="en-US" dirty="0" smtClean="0"/>
          </a:p>
          <a:p>
            <a:pPr marL="0" indent="0">
              <a:buFont typeface="Arial" charset="0"/>
              <a:buNone/>
              <a:defRPr/>
            </a:pPr>
            <a:endParaRPr lang="en-US" dirty="0"/>
          </a:p>
          <a:p>
            <a:pPr marL="0" indent="0">
              <a:buFont typeface="Arial" charset="0"/>
              <a:buNone/>
              <a:defRPr/>
            </a:pPr>
            <a:r>
              <a:rPr lang="en-US" dirty="0" smtClean="0"/>
              <a:t>See handout for instructions</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0438" y="3886200"/>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257073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3"/>
          <p:cNvSpPr>
            <a:spLocks noGrp="1"/>
          </p:cNvSpPr>
          <p:nvPr>
            <p:ph type="title" idx="4294967295"/>
          </p:nvPr>
        </p:nvSpPr>
        <p:spPr>
          <a:xfrm>
            <a:off x="914400" y="304800"/>
            <a:ext cx="7315200" cy="1112838"/>
          </a:xfrm>
        </p:spPr>
        <p:txBody>
          <a:bodyPr/>
          <a:lstStyle/>
          <a:p>
            <a:r>
              <a:rPr lang="en-US" dirty="0" smtClean="0"/>
              <a:t>Just play in the Toolkit!</a:t>
            </a:r>
            <a:br>
              <a:rPr lang="en-US" dirty="0" smtClean="0"/>
            </a:br>
            <a:r>
              <a:rPr lang="en-US" sz="1400" dirty="0" smtClean="0"/>
              <a:t>(</a:t>
            </a:r>
            <a:r>
              <a:rPr lang="en-US" sz="1400" dirty="0" err="1" smtClean="0"/>
              <a:t>google</a:t>
            </a:r>
            <a:r>
              <a:rPr lang="en-US" sz="1400" dirty="0" smtClean="0"/>
              <a:t> images)</a:t>
            </a:r>
          </a:p>
        </p:txBody>
      </p:sp>
      <p:pic>
        <p:nvPicPr>
          <p:cNvPr id="1280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676400"/>
            <a:ext cx="50292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z="4000" dirty="0" smtClean="0"/>
              <a:t>OLC NW : You have access to RDA Toolkit for 30 days, until May 12, 2013:</a:t>
            </a:r>
          </a:p>
        </p:txBody>
      </p:sp>
      <p:sp>
        <p:nvSpPr>
          <p:cNvPr id="3" name="Content Placeholder 2"/>
          <p:cNvSpPr>
            <a:spLocks noGrp="1"/>
          </p:cNvSpPr>
          <p:nvPr>
            <p:ph idx="1"/>
          </p:nvPr>
        </p:nvSpPr>
        <p:spPr/>
        <p:txBody>
          <a:bodyPr/>
          <a:lstStyle/>
          <a:p>
            <a:pPr marL="0" indent="0">
              <a:buFont typeface="Arial" charset="0"/>
              <a:buNone/>
              <a:defRPr/>
            </a:pPr>
            <a:endParaRPr lang="en-US" dirty="0" smtClean="0"/>
          </a:p>
          <a:p>
            <a:pPr marL="0" indent="0">
              <a:buFont typeface="Arial" charset="0"/>
              <a:buNone/>
              <a:defRPr/>
            </a:pPr>
            <a:endParaRPr lang="en-US" dirty="0"/>
          </a:p>
          <a:p>
            <a:pPr marL="0" indent="0">
              <a:buFont typeface="Arial" charset="0"/>
              <a:buNone/>
              <a:defRPr/>
            </a:pPr>
            <a:r>
              <a:rPr lang="en-US" dirty="0" smtClean="0"/>
              <a:t>See handout for instructions</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0438" y="3886200"/>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2717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Recommended resources about FRBR</a:t>
            </a:r>
          </a:p>
        </p:txBody>
      </p:sp>
      <p:sp>
        <p:nvSpPr>
          <p:cNvPr id="14339" name="Content Placeholder 2"/>
          <p:cNvSpPr>
            <a:spLocks noGrp="1"/>
          </p:cNvSpPr>
          <p:nvPr>
            <p:ph idx="1"/>
          </p:nvPr>
        </p:nvSpPr>
        <p:spPr>
          <a:xfrm>
            <a:off x="457200" y="1600200"/>
            <a:ext cx="8229600" cy="5029200"/>
          </a:xfrm>
        </p:spPr>
        <p:txBody>
          <a:bodyPr/>
          <a:lstStyle/>
          <a:p>
            <a:pPr>
              <a:buFont typeface="Arial" charset="0"/>
              <a:buNone/>
            </a:pPr>
            <a:endParaRPr lang="en-US" smtClean="0"/>
          </a:p>
          <a:p>
            <a:pPr>
              <a:buFont typeface="Arial" charset="0"/>
              <a:buNone/>
            </a:pPr>
            <a:r>
              <a:rPr lang="en-US" smtClean="0"/>
              <a:t>What is FRBR? / Barbara Tillett</a:t>
            </a:r>
            <a:endParaRPr lang="en-US" smtClean="0">
              <a:hlinkClick r:id="rId3"/>
            </a:endParaRPr>
          </a:p>
          <a:p>
            <a:pPr>
              <a:buFont typeface="Arial" charset="0"/>
              <a:buNone/>
            </a:pPr>
            <a:r>
              <a:rPr lang="en-US" smtClean="0">
                <a:hlinkClick r:id="rId3"/>
              </a:rPr>
              <a:t>http://www.loc.gov/cds/downloads/FRBR.PDF</a:t>
            </a:r>
            <a:endParaRPr lang="en-US" smtClean="0"/>
          </a:p>
          <a:p>
            <a:pPr>
              <a:buFont typeface="Arial" charset="0"/>
              <a:buNone/>
            </a:pPr>
            <a:endParaRPr lang="en-US" smtClean="0"/>
          </a:p>
          <a:p>
            <a:pPr>
              <a:buFont typeface="Arial" charset="0"/>
              <a:buNone/>
            </a:pPr>
            <a:r>
              <a:rPr lang="en-US" smtClean="0"/>
              <a:t>FRBR: a guide for the perplexed / Robert L. Maxwell.  Chicago: American Library Association, c2008.</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What is RDA?</a:t>
            </a:r>
          </a:p>
        </p:txBody>
      </p:sp>
      <p:sp>
        <p:nvSpPr>
          <p:cNvPr id="15363" name="Content Placeholder 2"/>
          <p:cNvSpPr>
            <a:spLocks noGrp="1"/>
          </p:cNvSpPr>
          <p:nvPr>
            <p:ph idx="1"/>
          </p:nvPr>
        </p:nvSpPr>
        <p:spPr>
          <a:xfrm>
            <a:off x="457200" y="1600200"/>
            <a:ext cx="8229600" cy="5029200"/>
          </a:xfrm>
        </p:spPr>
        <p:txBody>
          <a:bodyPr/>
          <a:lstStyle/>
          <a:p>
            <a:r>
              <a:rPr lang="en-US" dirty="0" smtClean="0"/>
              <a:t>Resource Description and Access: a new cataloging standard</a:t>
            </a:r>
          </a:p>
          <a:p>
            <a:endParaRPr lang="en-US" dirty="0" smtClean="0"/>
          </a:p>
          <a:p>
            <a:r>
              <a:rPr lang="en-US" dirty="0" smtClean="0"/>
              <a:t>Intended to be successor to Anglo American Cataloguing Rules; is based on AACR2</a:t>
            </a:r>
          </a:p>
          <a:p>
            <a:pPr>
              <a:buFont typeface="Arial" charset="0"/>
              <a:buNone/>
            </a:pPr>
            <a:endParaRPr lang="en-US" dirty="0" smtClean="0"/>
          </a:p>
          <a:p>
            <a:r>
              <a:rPr lang="en-US" dirty="0" smtClean="0"/>
              <a:t>Some international and U.S. libraries have adopted already; many more will adopt by March 31, 2013, when LC does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274638"/>
            <a:ext cx="8153400" cy="2239962"/>
          </a:xfrm>
        </p:spPr>
        <p:txBody>
          <a:bodyPr/>
          <a:lstStyle/>
          <a:p>
            <a:r>
              <a:rPr lang="en-US" sz="3600" smtClean="0"/>
              <a:t>RDA records play well with AACR2 records </a:t>
            </a:r>
            <a:r>
              <a:rPr lang="en-US" smtClean="0"/>
              <a:t/>
            </a:r>
            <a:br>
              <a:rPr lang="en-US" smtClean="0"/>
            </a:br>
            <a:r>
              <a:rPr lang="en-US" sz="3200" smtClean="0"/>
              <a:t>OCLC’s new policy: </a:t>
            </a:r>
            <a:r>
              <a:rPr lang="en-US" sz="3200" smtClean="0">
                <a:hlinkClick r:id="rId3"/>
              </a:rPr>
              <a:t>http://www.oclc.org/us/en/rda/new-policy.htm</a:t>
            </a:r>
            <a:r>
              <a:rPr lang="en-US" smtClean="0"/>
              <a:t/>
            </a:r>
            <a:br>
              <a:rPr lang="en-US" smtClean="0"/>
            </a:br>
            <a:endParaRPr lang="en-US" smtClean="0"/>
          </a:p>
        </p:txBody>
      </p:sp>
      <p:sp>
        <p:nvSpPr>
          <p:cNvPr id="16387" name="Content Placeholder 2"/>
          <p:cNvSpPr>
            <a:spLocks noGrp="1"/>
          </p:cNvSpPr>
          <p:nvPr>
            <p:ph idx="1"/>
          </p:nvPr>
        </p:nvSpPr>
        <p:spPr>
          <a:xfrm>
            <a:off x="838200" y="2590800"/>
            <a:ext cx="7848600" cy="3200400"/>
          </a:xfrm>
        </p:spPr>
        <p:txBody>
          <a:bodyPr/>
          <a:lstStyle/>
          <a:p>
            <a:pPr marL="0" indent="0">
              <a:buFont typeface="Arial" charset="0"/>
              <a:buNone/>
            </a:pPr>
            <a:endParaRPr lang="en-US" smtClean="0"/>
          </a:p>
        </p:txBody>
      </p:sp>
      <p:pic>
        <p:nvPicPr>
          <p:cNvPr id="1638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389188"/>
            <a:ext cx="8229600" cy="414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z="4000" smtClean="0"/>
              <a:t>Recommended resources about RDA</a:t>
            </a:r>
          </a:p>
        </p:txBody>
      </p:sp>
      <p:sp>
        <p:nvSpPr>
          <p:cNvPr id="18435" name="Content Placeholder 2"/>
          <p:cNvSpPr>
            <a:spLocks noGrp="1"/>
          </p:cNvSpPr>
          <p:nvPr>
            <p:ph idx="1"/>
          </p:nvPr>
        </p:nvSpPr>
        <p:spPr/>
        <p:txBody>
          <a:bodyPr/>
          <a:lstStyle/>
          <a:p>
            <a:pPr>
              <a:buFont typeface="Arial" charset="0"/>
              <a:buNone/>
            </a:pPr>
            <a:endParaRPr lang="en-US" smtClean="0"/>
          </a:p>
          <a:p>
            <a:pPr>
              <a:buFont typeface="Arial" charset="0"/>
              <a:buNone/>
            </a:pPr>
            <a:r>
              <a:rPr lang="en-US" smtClean="0"/>
              <a:t>Introducing RDA: a guide to the basics / Chris Oliver.  Chicago: American Library Association, 2010.</a:t>
            </a:r>
          </a:p>
          <a:p>
            <a:pPr>
              <a:buFont typeface="Arial" charset="0"/>
              <a:buNone/>
            </a:pPr>
            <a:endParaRPr lang="en-US" smtClean="0"/>
          </a:p>
          <a:p>
            <a:pPr>
              <a:buFont typeface="Arial" charset="0"/>
              <a:buNone/>
            </a:pPr>
            <a:r>
              <a:rPr lang="en-US" smtClean="0"/>
              <a:t>OCLC’s About RDA page:</a:t>
            </a:r>
          </a:p>
          <a:p>
            <a:pPr>
              <a:buFont typeface="Arial" charset="0"/>
              <a:buNone/>
            </a:pPr>
            <a:r>
              <a:rPr lang="en-US" smtClean="0">
                <a:hlinkClick r:id="rId3"/>
              </a:rPr>
              <a:t>http://www.oclc.org/us/en/rda/about.htm</a:t>
            </a:r>
            <a:endParaRPr lang="en-US" smtClean="0"/>
          </a:p>
          <a:p>
            <a:pPr>
              <a:buFont typeface="Arial" charset="0"/>
              <a:buNone/>
            </a:pPr>
            <a:endParaRPr lang="en-US" smtClean="0"/>
          </a:p>
          <a:p>
            <a:pPr>
              <a:buFont typeface="Arial" charset="0"/>
              <a:buNone/>
            </a:pPr>
            <a:endParaRPr lang="en-US" smtClean="0"/>
          </a:p>
          <a:p>
            <a:pPr>
              <a:buFont typeface="Arial" charset="0"/>
              <a:buNone/>
            </a:pPr>
            <a:endParaRPr lang="en-US" smtClean="0"/>
          </a:p>
          <a:p>
            <a:pPr>
              <a:buFont typeface="Arial" charset="0"/>
              <a:buNone/>
            </a:pPr>
            <a:endParaRPr lang="en-US" smtClean="0"/>
          </a:p>
          <a:p>
            <a:pPr>
              <a:buFont typeface="Arial" charset="0"/>
              <a:buNone/>
            </a:pPr>
            <a:endParaRPr lang="en-US" u="sng" smtClean="0"/>
          </a:p>
          <a:p>
            <a:pPr>
              <a:buFont typeface="Arial" charset="0"/>
              <a:buNone/>
            </a:pPr>
            <a:endParaRPr lang="en-US" smtClean="0"/>
          </a:p>
          <a:p>
            <a:pPr>
              <a:buFont typeface="Arial" charset="0"/>
              <a:buNone/>
            </a:pPr>
            <a:endParaRPr lang="en-US"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z="4000" smtClean="0"/>
              <a:t>Recommended resources about RDA</a:t>
            </a:r>
          </a:p>
        </p:txBody>
      </p:sp>
      <p:sp>
        <p:nvSpPr>
          <p:cNvPr id="3" name="Content Placeholder 2"/>
          <p:cNvSpPr>
            <a:spLocks noGrp="1"/>
          </p:cNvSpPr>
          <p:nvPr>
            <p:ph idx="1"/>
          </p:nvPr>
        </p:nvSpPr>
        <p:spPr/>
        <p:txBody>
          <a:bodyPr/>
          <a:lstStyle/>
          <a:p>
            <a:pPr>
              <a:buFont typeface="Arial" charset="0"/>
              <a:buNone/>
              <a:defRPr/>
            </a:pPr>
            <a:r>
              <a:rPr lang="en-US" dirty="0" smtClean="0"/>
              <a:t>Library of Congress resources, especially within the Catalogers Learning Workshop</a:t>
            </a:r>
          </a:p>
          <a:p>
            <a:pPr marL="0" indent="0">
              <a:buFont typeface="Arial" charset="0"/>
              <a:buNone/>
              <a:defRPr/>
            </a:pPr>
            <a:endParaRPr lang="en-US" dirty="0" smtClean="0">
              <a:hlinkClick r:id="rId3"/>
            </a:endParaRPr>
          </a:p>
          <a:p>
            <a:pPr marL="0" indent="0">
              <a:buFont typeface="Arial" charset="0"/>
              <a:buNone/>
              <a:defRPr/>
            </a:pPr>
            <a:r>
              <a:rPr lang="en-US" dirty="0" smtClean="0">
                <a:hlinkClick r:id="rId3"/>
              </a:rPr>
              <a:t>http://www.loc.gov/catworkshop/RDA%20training%20materials/index.html</a:t>
            </a:r>
            <a:endParaRPr lang="en-US" dirty="0" smtClean="0"/>
          </a:p>
          <a:p>
            <a:pPr marL="0" indent="0">
              <a:buFont typeface="Arial" charset="0"/>
              <a:buNone/>
              <a:defRPr/>
            </a:pPr>
            <a:endParaRPr lang="en-US" dirty="0" smtClean="0"/>
          </a:p>
          <a:p>
            <a:pPr>
              <a:defRPr/>
            </a:pPr>
            <a:r>
              <a:rPr lang="en-US" dirty="0" smtClean="0"/>
              <a:t>Includes a guide to </a:t>
            </a:r>
            <a:r>
              <a:rPr lang="en-US" dirty="0" smtClean="0">
                <a:solidFill>
                  <a:schemeClr val="accent2"/>
                </a:solidFill>
              </a:rPr>
              <a:t>Using the RDA Toolkit</a:t>
            </a:r>
            <a:endParaRPr lang="en-US" dirty="0">
              <a:solidFill>
                <a:schemeClr val="accent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z="4000" dirty="0" smtClean="0"/>
              <a:t>Recommended resources about RDA</a:t>
            </a:r>
          </a:p>
        </p:txBody>
      </p:sp>
      <p:sp>
        <p:nvSpPr>
          <p:cNvPr id="20483" name="Content Placeholder 2"/>
          <p:cNvSpPr>
            <a:spLocks noGrp="1"/>
          </p:cNvSpPr>
          <p:nvPr>
            <p:ph idx="1"/>
          </p:nvPr>
        </p:nvSpPr>
        <p:spPr>
          <a:xfrm>
            <a:off x="457200" y="1295400"/>
            <a:ext cx="8229600" cy="5334000"/>
          </a:xfrm>
        </p:spPr>
        <p:txBody>
          <a:bodyPr/>
          <a:lstStyle/>
          <a:p>
            <a:pPr>
              <a:buFont typeface="Arial" charset="0"/>
              <a:buNone/>
            </a:pPr>
            <a:endParaRPr lang="en-US" sz="4000" dirty="0" smtClean="0"/>
          </a:p>
          <a:p>
            <a:pPr>
              <a:buFont typeface="Arial" charset="0"/>
              <a:buNone/>
            </a:pPr>
            <a:r>
              <a:rPr lang="en-US" sz="4000" dirty="0" smtClean="0"/>
              <a:t>KSU’s RDA website:</a:t>
            </a:r>
          </a:p>
          <a:p>
            <a:pPr>
              <a:buFont typeface="Arial" charset="0"/>
              <a:buNone/>
            </a:pPr>
            <a:r>
              <a:rPr lang="en-US" sz="4000" u="sng" dirty="0" smtClean="0">
                <a:hlinkClick r:id="rId3"/>
              </a:rPr>
              <a:t>http://extra.lms.kent.edu/page/15168</a:t>
            </a:r>
            <a:endParaRPr lang="en-US" sz="4000" u="sng" dirty="0"/>
          </a:p>
          <a:p>
            <a:pPr>
              <a:buFont typeface="Arial" charset="0"/>
              <a:buNone/>
            </a:pPr>
            <a:r>
              <a:rPr lang="en-US" dirty="0" smtClean="0"/>
              <a:t>Will have this presentation on it soon</a:t>
            </a:r>
          </a:p>
          <a:p>
            <a:pPr>
              <a:buFont typeface="Arial" charset="0"/>
              <a:buNone/>
            </a:pPr>
            <a:endParaRPr lang="en-US" dirty="0"/>
          </a:p>
          <a:p>
            <a:pPr marL="0" indent="0">
              <a:buNone/>
            </a:pPr>
            <a:r>
              <a:rPr lang="en-US" sz="4000" dirty="0"/>
              <a:t>MARC 21 Format for Bibliographic </a:t>
            </a:r>
            <a:r>
              <a:rPr lang="en-US" sz="4000" dirty="0" smtClean="0"/>
              <a:t>Data</a:t>
            </a:r>
            <a:endParaRPr lang="en-US" dirty="0"/>
          </a:p>
          <a:p>
            <a:pPr marL="0" indent="0">
              <a:buNone/>
            </a:pPr>
            <a:r>
              <a:rPr lang="en-US" dirty="0">
                <a:hlinkClick r:id="rId4"/>
              </a:rPr>
              <a:t>http://www.loc.gov/marc/bibliographic/</a:t>
            </a:r>
            <a:endParaRPr lang="en-US" dirty="0"/>
          </a:p>
          <a:p>
            <a:pPr>
              <a:buFont typeface="Arial" charset="0"/>
              <a:buNone/>
            </a:pPr>
            <a:endParaRPr lang="en-US" dirty="0" smtClean="0"/>
          </a:p>
          <a:p>
            <a:pPr>
              <a:buFont typeface="Arial" charset="0"/>
              <a:buNone/>
            </a:pPr>
            <a:endParaRPr lang="en-US" u="sng" dirty="0" smtClean="0"/>
          </a:p>
          <a:p>
            <a:pPr>
              <a:buFont typeface="Arial" charset="0"/>
              <a:buNone/>
            </a:pPr>
            <a:endParaRPr lang="en-US" dirty="0" smtClean="0"/>
          </a:p>
          <a:p>
            <a:pPr>
              <a:buFont typeface="Arial" charset="0"/>
              <a:buNone/>
            </a:pPr>
            <a:endParaRPr lang="en-US" dirty="0" smtClean="0"/>
          </a:p>
        </p:txBody>
      </p:sp>
    </p:spTree>
    <p:extLst>
      <p:ext uri="{BB962C8B-B14F-4D97-AF65-F5344CB8AC3E}">
        <p14:creationId xmlns:p14="http://schemas.microsoft.com/office/powerpoint/2010/main" val="984430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z="4000" dirty="0" smtClean="0"/>
              <a:t>Recommended resources about RDA</a:t>
            </a:r>
          </a:p>
        </p:txBody>
      </p:sp>
      <p:sp>
        <p:nvSpPr>
          <p:cNvPr id="20483" name="Content Placeholder 2"/>
          <p:cNvSpPr>
            <a:spLocks noGrp="1"/>
          </p:cNvSpPr>
          <p:nvPr>
            <p:ph idx="1"/>
          </p:nvPr>
        </p:nvSpPr>
        <p:spPr>
          <a:xfrm>
            <a:off x="457200" y="1295400"/>
            <a:ext cx="8229600" cy="5334000"/>
          </a:xfrm>
        </p:spPr>
        <p:txBody>
          <a:bodyPr/>
          <a:lstStyle/>
          <a:p>
            <a:pPr>
              <a:buNone/>
            </a:pPr>
            <a:r>
              <a:rPr lang="en-US" dirty="0" smtClean="0"/>
              <a:t>NCSU’s </a:t>
            </a:r>
            <a:r>
              <a:rPr lang="en-US" dirty="0"/>
              <a:t>RDA website</a:t>
            </a:r>
          </a:p>
          <a:p>
            <a:pPr>
              <a:buNone/>
            </a:pPr>
            <a:r>
              <a:rPr lang="en-US" dirty="0">
                <a:hlinkClick r:id="rId3"/>
              </a:rPr>
              <a:t>https://</a:t>
            </a:r>
            <a:r>
              <a:rPr lang="en-US" dirty="0" smtClean="0">
                <a:hlinkClick r:id="rId3"/>
              </a:rPr>
              <a:t>staff.lib.ncsu.edu/confluence/display/MNC/RDA+Test#RDATest-NCSURDATrainingDocumentation</a:t>
            </a:r>
            <a:endParaRPr lang="en-US" dirty="0" smtClean="0"/>
          </a:p>
          <a:p>
            <a:pPr>
              <a:buNone/>
            </a:pPr>
            <a:endParaRPr lang="en-US" dirty="0"/>
          </a:p>
          <a:p>
            <a:pPr>
              <a:buFont typeface="Arial" charset="0"/>
              <a:buNone/>
            </a:pPr>
            <a:r>
              <a:rPr lang="en-US" dirty="0" smtClean="0"/>
              <a:t>Adam Schiff’s website: RDA presentations: look for newest “Changes from AACR2 to RDA,” both “Description” and “Access”</a:t>
            </a:r>
          </a:p>
          <a:p>
            <a:pPr>
              <a:buFont typeface="Arial" charset="0"/>
              <a:buNone/>
            </a:pPr>
            <a:r>
              <a:rPr lang="en-US" dirty="0" smtClean="0">
                <a:hlinkClick r:id="rId4"/>
              </a:rPr>
              <a:t>http://faculty.washington.edu/aschiff/</a:t>
            </a:r>
            <a:endParaRPr lang="en-US" dirty="0" smtClean="0"/>
          </a:p>
          <a:p>
            <a:pPr>
              <a:buFont typeface="Arial" charset="0"/>
              <a:buNone/>
            </a:pPr>
            <a:endParaRPr lang="en-US" dirty="0" smtClean="0"/>
          </a:p>
          <a:p>
            <a:pPr>
              <a:buFont typeface="Arial" charset="0"/>
              <a:buNone/>
            </a:pPr>
            <a:endParaRPr lang="en-US" dirty="0" smtClean="0"/>
          </a:p>
          <a:p>
            <a:pPr>
              <a:buFont typeface="Arial" charset="0"/>
              <a:buNone/>
            </a:pPr>
            <a:endParaRPr lang="en-US" dirty="0" smtClean="0"/>
          </a:p>
          <a:p>
            <a:pPr>
              <a:buFont typeface="Arial" charset="0"/>
              <a:buNone/>
            </a:pPr>
            <a:endParaRPr lang="en-US" u="sng" dirty="0" smtClean="0"/>
          </a:p>
          <a:p>
            <a:pPr>
              <a:buFont typeface="Arial" charset="0"/>
              <a:buNone/>
            </a:pPr>
            <a:endParaRPr lang="en-US" dirty="0" smtClean="0"/>
          </a:p>
          <a:p>
            <a:pPr>
              <a:buFont typeface="Arial" charset="0"/>
              <a:buNone/>
            </a:pPr>
            <a:endParaRPr lang="en-US" dirty="0" smtClean="0"/>
          </a:p>
        </p:txBody>
      </p:sp>
    </p:spTree>
    <p:extLst>
      <p:ext uri="{BB962C8B-B14F-4D97-AF65-F5344CB8AC3E}">
        <p14:creationId xmlns:p14="http://schemas.microsoft.com/office/powerpoint/2010/main" val="38088433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Changes from AACR2</a:t>
            </a:r>
          </a:p>
        </p:txBody>
      </p:sp>
      <p:sp>
        <p:nvSpPr>
          <p:cNvPr id="3" name="Content Placeholder 2"/>
          <p:cNvSpPr>
            <a:spLocks noGrp="1"/>
          </p:cNvSpPr>
          <p:nvPr>
            <p:ph idx="1"/>
          </p:nvPr>
        </p:nvSpPr>
        <p:spPr/>
        <p:txBody>
          <a:bodyPr/>
          <a:lstStyle/>
          <a:p>
            <a:pPr>
              <a:defRPr/>
            </a:pPr>
            <a:r>
              <a:rPr lang="en-US" dirty="0" smtClean="0"/>
              <a:t>JSC (Joint Steering Committee) website</a:t>
            </a:r>
          </a:p>
          <a:p>
            <a:pPr marL="0" indent="0">
              <a:buFont typeface="Arial" charset="0"/>
              <a:buNone/>
              <a:defRPr/>
            </a:pPr>
            <a:r>
              <a:rPr lang="en-US" dirty="0" smtClean="0">
                <a:hlinkClick r:id="rId3"/>
              </a:rPr>
              <a:t>http://www.rda-jsc.org/docs/5sec7rev.pdf</a:t>
            </a:r>
            <a:endParaRPr lang="en-US" dirty="0" smtClean="0"/>
          </a:p>
          <a:p>
            <a:pPr marL="0" indent="0">
              <a:buFont typeface="Arial" charset="0"/>
              <a:buNone/>
              <a:defRPr/>
            </a:pPr>
            <a:endParaRPr lang="en-US" dirty="0" smtClean="0"/>
          </a:p>
          <a:p>
            <a:pPr marL="0" indent="0">
              <a:buFont typeface="Arial" charset="0"/>
              <a:buNone/>
              <a:defRPr/>
            </a:pPr>
            <a:r>
              <a:rPr lang="en-US" dirty="0" smtClean="0"/>
              <a:t>RDA in MARC (changes from AACR2)</a:t>
            </a:r>
          </a:p>
          <a:p>
            <a:pPr marL="0" indent="0">
              <a:buFont typeface="Arial" charset="0"/>
              <a:buNone/>
              <a:defRPr/>
            </a:pPr>
            <a:r>
              <a:rPr lang="en-US" dirty="0" smtClean="0">
                <a:hlinkClick r:id="rId4"/>
              </a:rPr>
              <a:t>http://www.loc.gov/marc/RDAinMARC29.html</a:t>
            </a:r>
            <a:endParaRPr lang="en-US" dirty="0" smtClean="0"/>
          </a:p>
          <a:p>
            <a:pPr marL="0" indent="0">
              <a:buFont typeface="Arial" charset="0"/>
              <a:buNone/>
              <a:defRPr/>
            </a:pPr>
            <a:r>
              <a:rPr lang="en-US" dirty="0"/>
              <a:t> </a:t>
            </a:r>
          </a:p>
          <a:p>
            <a:pPr marL="0" indent="0">
              <a:buFont typeface="Arial" charset="0"/>
              <a:buNone/>
              <a:defRPr/>
            </a:pPr>
            <a:r>
              <a:rPr lang="en-US" dirty="0" smtClean="0"/>
              <a:t>OCLC Technical Bulletins 258, 260, 261</a:t>
            </a:r>
          </a:p>
          <a:p>
            <a:pPr marL="0" indent="0">
              <a:buFont typeface="Arial" charset="0"/>
              <a:buNone/>
              <a:defRPr/>
            </a:pPr>
            <a:r>
              <a:rPr lang="en-US" sz="2400" dirty="0" smtClean="0">
                <a:hlinkClick r:id="rId5"/>
              </a:rPr>
              <a:t>http://www.oclc.org/support/documentation/technicalbulletins/</a:t>
            </a:r>
            <a:endParaRPr lang="en-US" sz="2400" dirty="0" smtClean="0"/>
          </a:p>
          <a:p>
            <a:pPr marL="0" indent="0">
              <a:buFont typeface="Arial" charset="0"/>
              <a:buNone/>
              <a:defRPr/>
            </a:pPr>
            <a:endParaRPr lang="en-US" dirty="0" smtClean="0"/>
          </a:p>
          <a:p>
            <a:pPr marL="0" indent="0">
              <a:buFont typeface="Arial" charset="0"/>
              <a:buNone/>
              <a:defRPr/>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today</a:t>
            </a:r>
            <a:endParaRPr lang="en-US" dirty="0"/>
          </a:p>
        </p:txBody>
      </p:sp>
      <p:sp>
        <p:nvSpPr>
          <p:cNvPr id="3" name="Content Placeholder 2"/>
          <p:cNvSpPr>
            <a:spLocks noGrp="1"/>
          </p:cNvSpPr>
          <p:nvPr>
            <p:ph idx="1"/>
          </p:nvPr>
        </p:nvSpPr>
        <p:spPr>
          <a:xfrm>
            <a:off x="457200" y="1371600"/>
            <a:ext cx="8229600" cy="5334000"/>
          </a:xfrm>
        </p:spPr>
        <p:txBody>
          <a:bodyPr/>
          <a:lstStyle/>
          <a:p>
            <a:pPr marL="0" indent="0">
              <a:buNone/>
            </a:pPr>
            <a:r>
              <a:rPr lang="en-US" dirty="0" smtClean="0"/>
              <a:t>Part 1: FRBR and RDA</a:t>
            </a:r>
          </a:p>
          <a:p>
            <a:r>
              <a:rPr lang="en-US" sz="2800" dirty="0" smtClean="0"/>
              <a:t>Little bit of theory</a:t>
            </a:r>
          </a:p>
          <a:p>
            <a:r>
              <a:rPr lang="en-US" sz="2800" dirty="0" smtClean="0"/>
              <a:t>Changes between AACR2 and RDA in Descriptions </a:t>
            </a:r>
          </a:p>
          <a:p>
            <a:r>
              <a:rPr lang="en-US" sz="2800" dirty="0" smtClean="0"/>
              <a:t>Exercises: Recognizing RDA features</a:t>
            </a:r>
          </a:p>
          <a:p>
            <a:r>
              <a:rPr lang="en-US" sz="2800" dirty="0" smtClean="0"/>
              <a:t>Will not cover: Changes in Access Points</a:t>
            </a:r>
          </a:p>
          <a:p>
            <a:pPr marL="457200" lvl="1" indent="0">
              <a:buNone/>
            </a:pPr>
            <a:endParaRPr lang="en-US" dirty="0" smtClean="0"/>
          </a:p>
          <a:p>
            <a:pPr marL="0" indent="0">
              <a:buNone/>
            </a:pPr>
            <a:r>
              <a:rPr lang="en-US" dirty="0" smtClean="0"/>
              <a:t>Part 2: Preparing a Technical Services Dept.</a:t>
            </a:r>
          </a:p>
          <a:p>
            <a:r>
              <a:rPr lang="en-US" sz="2800" dirty="0" smtClean="0"/>
              <a:t>Technological side</a:t>
            </a:r>
          </a:p>
          <a:p>
            <a:r>
              <a:rPr lang="en-US" sz="2800" dirty="0" smtClean="0"/>
              <a:t>People side</a:t>
            </a:r>
            <a:endParaRPr lang="en-US" sz="2800" dirty="0"/>
          </a:p>
        </p:txBody>
      </p:sp>
    </p:spTree>
    <p:extLst>
      <p:ext uri="{BB962C8B-B14F-4D97-AF65-F5344CB8AC3E}">
        <p14:creationId xmlns:p14="http://schemas.microsoft.com/office/powerpoint/2010/main" val="13164329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sz="3600" smtClean="0"/>
              <a:t>New Vocabulary</a:t>
            </a:r>
          </a:p>
        </p:txBody>
      </p:sp>
      <p:sp>
        <p:nvSpPr>
          <p:cNvPr id="23555" name="Content Placeholder 4"/>
          <p:cNvSpPr>
            <a:spLocks noGrp="1"/>
          </p:cNvSpPr>
          <p:nvPr>
            <p:ph sz="quarter" idx="2"/>
          </p:nvPr>
        </p:nvSpPr>
        <p:spPr/>
        <p:txBody>
          <a:bodyPr/>
          <a:lstStyle/>
          <a:p>
            <a:pPr marL="319088" indent="-319088" eaLnBrk="1" hangingPunct="1">
              <a:buFont typeface="Arial" charset="0"/>
              <a:buNone/>
            </a:pPr>
            <a:r>
              <a:rPr lang="en-US" smtClean="0">
                <a:latin typeface="Arial Unicode MS" pitchFamily="34" charset="-128"/>
                <a:ea typeface="Arial Unicode MS" pitchFamily="34" charset="-128"/>
                <a:cs typeface="Arial Unicode MS" pitchFamily="34" charset="-128"/>
              </a:rPr>
              <a:t>Chief source of information </a:t>
            </a:r>
          </a:p>
          <a:p>
            <a:pPr marL="319088" indent="-319088" eaLnBrk="1" hangingPunct="1">
              <a:buFont typeface="Arial" charset="0"/>
              <a:buNone/>
            </a:pPr>
            <a:endParaRPr lang="en-US" smtClean="0">
              <a:latin typeface="Arial Unicode MS" pitchFamily="34" charset="-128"/>
              <a:ea typeface="Arial Unicode MS" pitchFamily="34" charset="-128"/>
              <a:cs typeface="Arial Unicode MS" pitchFamily="34" charset="-128"/>
            </a:endParaRPr>
          </a:p>
          <a:p>
            <a:pPr marL="319088" indent="-319088" eaLnBrk="1" hangingPunct="1">
              <a:buFont typeface="Arial" charset="0"/>
              <a:buNone/>
            </a:pPr>
            <a:r>
              <a:rPr lang="en-US" smtClean="0">
                <a:latin typeface="Arial Unicode MS" pitchFamily="34" charset="-128"/>
                <a:ea typeface="Arial Unicode MS" pitchFamily="34" charset="-128"/>
                <a:cs typeface="Arial Unicode MS" pitchFamily="34" charset="-128"/>
              </a:rPr>
              <a:t>Area</a:t>
            </a:r>
          </a:p>
          <a:p>
            <a:pPr marL="319088" indent="-319088" eaLnBrk="1" hangingPunct="1">
              <a:buFont typeface="Arial" charset="0"/>
              <a:buNone/>
            </a:pPr>
            <a:r>
              <a:rPr lang="en-US" smtClean="0">
                <a:latin typeface="Arial Unicode MS" pitchFamily="34" charset="-128"/>
                <a:ea typeface="Arial Unicode MS" pitchFamily="34" charset="-128"/>
                <a:cs typeface="Arial Unicode MS" pitchFamily="34" charset="-128"/>
              </a:rPr>
              <a:t>Main entry</a:t>
            </a:r>
          </a:p>
          <a:p>
            <a:pPr marL="319088" indent="-319088" eaLnBrk="1" hangingPunct="1">
              <a:buFont typeface="Arial" charset="0"/>
              <a:buNone/>
            </a:pPr>
            <a:r>
              <a:rPr lang="en-US" smtClean="0">
                <a:latin typeface="Arial Unicode MS" pitchFamily="34" charset="-128"/>
                <a:ea typeface="Arial Unicode MS" pitchFamily="34" charset="-128"/>
                <a:cs typeface="Arial Unicode MS" pitchFamily="34" charset="-128"/>
              </a:rPr>
              <a:t>Added entry</a:t>
            </a:r>
          </a:p>
          <a:p>
            <a:pPr marL="319088" indent="-319088" eaLnBrk="1" hangingPunct="1">
              <a:buFont typeface="Arial" charset="0"/>
              <a:buNone/>
            </a:pPr>
            <a:r>
              <a:rPr lang="en-US" smtClean="0">
                <a:latin typeface="Arial Unicode MS" pitchFamily="34" charset="-128"/>
                <a:ea typeface="Arial Unicode MS" pitchFamily="34" charset="-128"/>
                <a:cs typeface="Arial Unicode MS" pitchFamily="34" charset="-128"/>
              </a:rPr>
              <a:t>Uniform title</a:t>
            </a:r>
          </a:p>
          <a:p>
            <a:pPr marL="319088" indent="-319088" eaLnBrk="1" hangingPunct="1">
              <a:buFont typeface="Arial" charset="0"/>
              <a:buNone/>
            </a:pPr>
            <a:r>
              <a:rPr lang="en-US" smtClean="0">
                <a:latin typeface="Arial Unicode MS" pitchFamily="34" charset="-128"/>
                <a:ea typeface="Arial Unicode MS" pitchFamily="34" charset="-128"/>
                <a:cs typeface="Arial Unicode MS" pitchFamily="34" charset="-128"/>
              </a:rPr>
              <a:t>Heading</a:t>
            </a:r>
          </a:p>
          <a:p>
            <a:pPr marL="319088" indent="-319088" eaLnBrk="1" hangingPunct="1">
              <a:buFont typeface="Arial" charset="0"/>
              <a:buNone/>
            </a:pPr>
            <a:r>
              <a:rPr lang="en-US" smtClean="0">
                <a:latin typeface="Arial Unicode MS" pitchFamily="34" charset="-128"/>
                <a:ea typeface="Arial Unicode MS" pitchFamily="34" charset="-128"/>
                <a:cs typeface="Arial Unicode MS" pitchFamily="34" charset="-128"/>
              </a:rPr>
              <a:t>See references		</a:t>
            </a:r>
          </a:p>
        </p:txBody>
      </p:sp>
      <p:sp>
        <p:nvSpPr>
          <p:cNvPr id="23556" name="Content Placeholder 7"/>
          <p:cNvSpPr>
            <a:spLocks noGrp="1"/>
          </p:cNvSpPr>
          <p:nvPr>
            <p:ph sz="quarter" idx="4"/>
          </p:nvPr>
        </p:nvSpPr>
        <p:spPr/>
        <p:txBody>
          <a:bodyPr/>
          <a:lstStyle/>
          <a:p>
            <a:pPr marL="319088" indent="-319088" eaLnBrk="1" hangingPunct="1">
              <a:buNone/>
            </a:pPr>
            <a:r>
              <a:rPr lang="en-US" dirty="0">
                <a:latin typeface="Arial Unicode MS" pitchFamily="34" charset="-128"/>
                <a:ea typeface="Arial Unicode MS" pitchFamily="34" charset="-128"/>
                <a:cs typeface="Arial Unicode MS" pitchFamily="34" charset="-128"/>
              </a:rPr>
              <a:t>Preferred source of information</a:t>
            </a:r>
          </a:p>
          <a:p>
            <a:pPr marL="319088" indent="-319088" eaLnBrk="1" hangingPunct="1">
              <a:buNone/>
            </a:pPr>
            <a:r>
              <a:rPr lang="en-US" dirty="0">
                <a:latin typeface="Arial Unicode MS" pitchFamily="34" charset="-128"/>
                <a:ea typeface="Arial Unicode MS" pitchFamily="34" charset="-128"/>
                <a:cs typeface="Arial Unicode MS" pitchFamily="34" charset="-128"/>
              </a:rPr>
              <a:t>Element</a:t>
            </a:r>
          </a:p>
          <a:p>
            <a:pPr marL="319088" indent="-319088" eaLnBrk="1" hangingPunct="1">
              <a:buNone/>
            </a:pPr>
            <a:r>
              <a:rPr lang="en-US" dirty="0">
                <a:latin typeface="Arial Unicode MS" pitchFamily="34" charset="-128"/>
                <a:ea typeface="Arial Unicode MS" pitchFamily="34" charset="-128"/>
                <a:cs typeface="Arial Unicode MS" pitchFamily="34" charset="-128"/>
              </a:rPr>
              <a:t>Preferred access point</a:t>
            </a:r>
          </a:p>
          <a:p>
            <a:pPr marL="319088" indent="-319088" eaLnBrk="1" hangingPunct="1">
              <a:buNone/>
            </a:pPr>
            <a:r>
              <a:rPr lang="en-US" dirty="0">
                <a:latin typeface="Arial Unicode MS" pitchFamily="34" charset="-128"/>
                <a:ea typeface="Arial Unicode MS" pitchFamily="34" charset="-128"/>
                <a:cs typeface="Arial Unicode MS" pitchFamily="34" charset="-128"/>
              </a:rPr>
              <a:t>Access point</a:t>
            </a:r>
          </a:p>
          <a:p>
            <a:pPr marL="319088" indent="-319088" eaLnBrk="1" hangingPunct="1">
              <a:buNone/>
            </a:pPr>
            <a:r>
              <a:rPr lang="en-US" dirty="0">
                <a:latin typeface="Arial Unicode MS" pitchFamily="34" charset="-128"/>
                <a:ea typeface="Arial Unicode MS" pitchFamily="34" charset="-128"/>
                <a:cs typeface="Arial Unicode MS" pitchFamily="34" charset="-128"/>
              </a:rPr>
              <a:t>Preferred title for a work</a:t>
            </a:r>
          </a:p>
          <a:p>
            <a:pPr marL="319088" indent="-319088" eaLnBrk="1" hangingPunct="1">
              <a:buNone/>
            </a:pPr>
            <a:r>
              <a:rPr lang="en-US" dirty="0">
                <a:latin typeface="Arial Unicode MS" pitchFamily="34" charset="-128"/>
                <a:ea typeface="Arial Unicode MS" pitchFamily="34" charset="-128"/>
                <a:cs typeface="Arial Unicode MS" pitchFamily="34" charset="-128"/>
              </a:rPr>
              <a:t>Authorized access point</a:t>
            </a:r>
          </a:p>
          <a:p>
            <a:pPr marL="319088" indent="-319088" eaLnBrk="1" hangingPunct="1">
              <a:buNone/>
            </a:pPr>
            <a:r>
              <a:rPr lang="en-US">
                <a:latin typeface="Arial Unicode MS" pitchFamily="34" charset="-128"/>
                <a:ea typeface="Arial Unicode MS" pitchFamily="34" charset="-128"/>
                <a:cs typeface="Arial Unicode MS" pitchFamily="34" charset="-128"/>
              </a:rPr>
              <a:t>Variant access point</a:t>
            </a:r>
            <a:endParaRPr lang="en-US" dirty="0">
              <a:latin typeface="Arial Unicode MS" pitchFamily="34" charset="-128"/>
              <a:ea typeface="Arial Unicode MS" pitchFamily="34" charset="-128"/>
              <a:cs typeface="Arial Unicode MS" pitchFamily="34" charset="-128"/>
            </a:endParaRPr>
          </a:p>
        </p:txBody>
      </p:sp>
      <p:sp>
        <p:nvSpPr>
          <p:cNvPr id="4" name="Slide Number Placeholder 3"/>
          <p:cNvSpPr>
            <a:spLocks noGrp="1"/>
          </p:cNvSpPr>
          <p:nvPr>
            <p:ph type="sldNum" sz="quarter" idx="12"/>
          </p:nvPr>
        </p:nvSpPr>
        <p:spPr>
          <a:xfrm>
            <a:off x="3124200" y="6356350"/>
            <a:ext cx="2895600" cy="365125"/>
          </a:xfrm>
        </p:spPr>
        <p:txBody>
          <a:bodyPr>
            <a:normAutofit/>
          </a:bodyPr>
          <a:lstStyle/>
          <a:p>
            <a:pPr algn="ctr">
              <a:defRPr/>
            </a:pPr>
            <a:fld id="{DFA07813-4783-418D-8ED2-0CAB8F9AD358}" type="slidenum">
              <a:rPr lang="en-US"/>
              <a:pPr algn="ctr">
                <a:defRPr/>
              </a:pPr>
              <a:t>20</a:t>
            </a:fld>
            <a:endParaRPr lang="en-US" dirty="0"/>
          </a:p>
        </p:txBody>
      </p:sp>
      <p:sp>
        <p:nvSpPr>
          <p:cNvPr id="23558" name="Text Placeholder 5"/>
          <p:cNvSpPr>
            <a:spLocks noGrp="1"/>
          </p:cNvSpPr>
          <p:nvPr>
            <p:ph type="body" sz="quarter" idx="1"/>
          </p:nvPr>
        </p:nvSpPr>
        <p:spPr>
          <a:xfrm>
            <a:off x="609600" y="1752600"/>
            <a:ext cx="3886200" cy="381000"/>
          </a:xfrm>
        </p:spPr>
        <p:txBody>
          <a:bodyPr/>
          <a:lstStyle/>
          <a:p>
            <a:pPr eaLnBrk="1" hangingPunct="1"/>
            <a:r>
              <a:rPr lang="en-US" smtClean="0"/>
              <a:t>AACR2		</a:t>
            </a:r>
          </a:p>
        </p:txBody>
      </p:sp>
      <p:sp>
        <p:nvSpPr>
          <p:cNvPr id="23559" name="Text Placeholder 6"/>
          <p:cNvSpPr>
            <a:spLocks noGrp="1"/>
          </p:cNvSpPr>
          <p:nvPr>
            <p:ph type="body" sz="quarter" idx="3"/>
          </p:nvPr>
        </p:nvSpPr>
        <p:spPr>
          <a:xfrm>
            <a:off x="4800600" y="1752600"/>
            <a:ext cx="3886200" cy="381000"/>
          </a:xfrm>
          <a:ln>
            <a:solidFill>
              <a:schemeClr val="bg1"/>
            </a:solidFill>
            <a:miter lim="800000"/>
            <a:headEnd/>
            <a:tailEnd/>
          </a:ln>
        </p:spPr>
        <p:txBody>
          <a:bodyPr/>
          <a:lstStyle/>
          <a:p>
            <a:pPr eaLnBrk="1" hangingPunct="1"/>
            <a:r>
              <a:rPr lang="en-US" smtClean="0"/>
              <a:t>RDA</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Principles of RDA</a:t>
            </a:r>
          </a:p>
        </p:txBody>
      </p:sp>
      <p:sp>
        <p:nvSpPr>
          <p:cNvPr id="24579" name="Content Placeholder 2"/>
          <p:cNvSpPr>
            <a:spLocks noGrp="1"/>
          </p:cNvSpPr>
          <p:nvPr>
            <p:ph idx="1"/>
          </p:nvPr>
        </p:nvSpPr>
        <p:spPr/>
        <p:txBody>
          <a:bodyPr/>
          <a:lstStyle/>
          <a:p>
            <a:r>
              <a:rPr lang="en-US" smtClean="0"/>
              <a:t>Transcribe what you see</a:t>
            </a:r>
          </a:p>
          <a:p>
            <a:r>
              <a:rPr lang="en-US" smtClean="0"/>
              <a:t>Accept what you get</a:t>
            </a:r>
          </a:p>
          <a:p>
            <a:pPr lvl="1"/>
            <a:r>
              <a:rPr lang="en-US" smtClean="0"/>
              <a:t>Fewer abbreviations, more words</a:t>
            </a:r>
          </a:p>
          <a:p>
            <a:pPr lvl="1"/>
            <a:r>
              <a:rPr lang="en-US" smtClean="0"/>
              <a:t>Misspellings are transcribed as written, then explained in a note or an alternate title (246 field)</a:t>
            </a:r>
          </a:p>
          <a:p>
            <a:pPr lvl="2">
              <a:buFont typeface="Arial" charset="0"/>
              <a:buNone/>
            </a:pPr>
            <a:r>
              <a:rPr lang="en-US" smtClean="0"/>
              <a:t>(There is an exception for misspellings in a serial title)</a:t>
            </a:r>
          </a:p>
          <a:p>
            <a:r>
              <a:rPr lang="en-US" smtClean="0"/>
              <a:t>Also, there is the concept of “Core” and “Core if”</a:t>
            </a:r>
          </a:p>
          <a:p>
            <a:pPr lvl="2">
              <a:buFont typeface="Arial" charset="0"/>
              <a:buNone/>
            </a:pPr>
            <a:endParaRPr lang="en-US" smtClean="0"/>
          </a:p>
          <a:p>
            <a:pPr lvl="2">
              <a:buFont typeface="Arial" charset="0"/>
              <a:buNone/>
            </a:pPr>
            <a:endParaRPr lang="en-US"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endParaRPr lang="en-US" smtClean="0"/>
          </a:p>
        </p:txBody>
      </p:sp>
      <p:sp>
        <p:nvSpPr>
          <p:cNvPr id="25603" name="Content Placeholder 2"/>
          <p:cNvSpPr>
            <a:spLocks noGrp="1"/>
          </p:cNvSpPr>
          <p:nvPr>
            <p:ph idx="1"/>
          </p:nvPr>
        </p:nvSpPr>
        <p:spPr/>
        <p:txBody>
          <a:bodyPr/>
          <a:lstStyle/>
          <a:p>
            <a:endParaRPr lang="en-US" smtClean="0"/>
          </a:p>
        </p:txBody>
      </p:sp>
      <p:pic>
        <p:nvPicPr>
          <p:cNvPr id="2560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753" y="533400"/>
            <a:ext cx="8915400" cy="5551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How to identify RDA records</a:t>
            </a:r>
          </a:p>
        </p:txBody>
      </p:sp>
      <p:pic>
        <p:nvPicPr>
          <p:cNvPr id="2662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90550" y="1371600"/>
            <a:ext cx="7505700" cy="5387975"/>
          </a:xfrm>
          <a:noFill/>
          <a:ln>
            <a:solidFill>
              <a:schemeClr val="accent1"/>
            </a:solidFill>
            <a:miter lim="800000"/>
            <a:headEnd/>
            <a:tailEnd/>
          </a:ln>
        </p:spPr>
      </p:pic>
      <p:sp>
        <p:nvSpPr>
          <p:cNvPr id="7" name="Oval 6"/>
          <p:cNvSpPr/>
          <p:nvPr/>
        </p:nvSpPr>
        <p:spPr>
          <a:xfrm>
            <a:off x="2057400" y="4876800"/>
            <a:ext cx="5334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How to identify RDA records</a:t>
            </a:r>
          </a:p>
        </p:txBody>
      </p:sp>
      <p:pic>
        <p:nvPicPr>
          <p:cNvPr id="2765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90550" y="1371600"/>
            <a:ext cx="7505700" cy="5387975"/>
          </a:xfrm>
          <a:noFill/>
          <a:ln>
            <a:solidFill>
              <a:schemeClr val="accent1"/>
            </a:solidFill>
            <a:miter lim="800000"/>
            <a:headEnd/>
            <a:tailEnd/>
          </a:ln>
        </p:spPr>
      </p:pic>
      <p:sp>
        <p:nvSpPr>
          <p:cNvPr id="7" name="Oval 6"/>
          <p:cNvSpPr/>
          <p:nvPr/>
        </p:nvSpPr>
        <p:spPr>
          <a:xfrm>
            <a:off x="2057400" y="4876800"/>
            <a:ext cx="5334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rot="18184332">
            <a:off x="1239044" y="4117181"/>
            <a:ext cx="439738" cy="4667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sz="3600" smtClean="0"/>
              <a:t>Capitalization – can Transcribe What You See</a:t>
            </a:r>
          </a:p>
        </p:txBody>
      </p:sp>
      <p:sp>
        <p:nvSpPr>
          <p:cNvPr id="29699" name="Content Placeholder 4"/>
          <p:cNvSpPr>
            <a:spLocks noGrp="1"/>
          </p:cNvSpPr>
          <p:nvPr>
            <p:ph sz="quarter" idx="2"/>
          </p:nvPr>
        </p:nvSpPr>
        <p:spPr/>
        <p:txBody>
          <a:bodyPr/>
          <a:lstStyle/>
          <a:p>
            <a:pPr marL="319088" indent="-319088" eaLnBrk="1" hangingPunct="1">
              <a:buFont typeface="Wingdings" pitchFamily="2" charset="2"/>
              <a:buNone/>
            </a:pPr>
            <a:r>
              <a:rPr lang="en-US" smtClean="0">
                <a:latin typeface="Arial Unicode MS" pitchFamily="34" charset="-128"/>
                <a:ea typeface="Arial Unicode MS" pitchFamily="34" charset="-128"/>
                <a:cs typeface="Arial Unicode MS" pitchFamily="34" charset="-128"/>
              </a:rPr>
              <a:t>245 10 Blackwell’s  dictionary of Judaism : ‡b its mythology, folklore, philosophy, literature, and history / ‡c Margaret and James Stutley.</a:t>
            </a:r>
          </a:p>
          <a:p>
            <a:pPr marL="319088" indent="-319088" eaLnBrk="1" hangingPunct="1">
              <a:buFont typeface="Wingdings" pitchFamily="2" charset="2"/>
              <a:buNone/>
            </a:pPr>
            <a:endParaRPr lang="en-US" smtClean="0"/>
          </a:p>
        </p:txBody>
      </p:sp>
      <p:sp>
        <p:nvSpPr>
          <p:cNvPr id="29700" name="Content Placeholder 7"/>
          <p:cNvSpPr>
            <a:spLocks noGrp="1"/>
          </p:cNvSpPr>
          <p:nvPr>
            <p:ph sz="quarter" idx="4"/>
          </p:nvPr>
        </p:nvSpPr>
        <p:spPr/>
        <p:txBody>
          <a:bodyPr/>
          <a:lstStyle/>
          <a:p>
            <a:pPr marL="319088" indent="-319088" eaLnBrk="1" hangingPunct="1">
              <a:buFont typeface="Arial" charset="0"/>
              <a:buNone/>
            </a:pPr>
            <a:r>
              <a:rPr lang="en-US" smtClean="0">
                <a:latin typeface="Arial Unicode MS" pitchFamily="34" charset="-128"/>
                <a:ea typeface="Arial Unicode MS" pitchFamily="34" charset="-128"/>
                <a:cs typeface="Arial Unicode MS" pitchFamily="34" charset="-128"/>
              </a:rPr>
              <a:t>245 10 Blackwell’s Dictionary of JUDAISM : ‡b Its Mythology, Folklore, Philosophy, Literature, and History / ‡c Margaret and James Stutley.</a:t>
            </a:r>
          </a:p>
        </p:txBody>
      </p:sp>
      <p:sp>
        <p:nvSpPr>
          <p:cNvPr id="4" name="Slide Number Placeholder 3"/>
          <p:cNvSpPr>
            <a:spLocks noGrp="1"/>
          </p:cNvSpPr>
          <p:nvPr>
            <p:ph type="sldNum" sz="quarter" idx="12"/>
          </p:nvPr>
        </p:nvSpPr>
        <p:spPr>
          <a:xfrm>
            <a:off x="3124200" y="6356350"/>
            <a:ext cx="2895600" cy="365125"/>
          </a:xfrm>
        </p:spPr>
        <p:txBody>
          <a:bodyPr>
            <a:normAutofit/>
          </a:bodyPr>
          <a:lstStyle/>
          <a:p>
            <a:pPr algn="ctr">
              <a:defRPr/>
            </a:pPr>
            <a:fld id="{E08AF24A-0DD1-4677-BEB9-EBC6F2191E2D}" type="slidenum">
              <a:rPr lang="en-US"/>
              <a:pPr algn="ctr">
                <a:defRPr/>
              </a:pPr>
              <a:t>25</a:t>
            </a:fld>
            <a:endParaRPr lang="en-US" dirty="0"/>
          </a:p>
        </p:txBody>
      </p:sp>
      <p:sp>
        <p:nvSpPr>
          <p:cNvPr id="29702" name="Text Placeholder 5"/>
          <p:cNvSpPr>
            <a:spLocks noGrp="1"/>
          </p:cNvSpPr>
          <p:nvPr>
            <p:ph type="body" sz="quarter" idx="1"/>
          </p:nvPr>
        </p:nvSpPr>
        <p:spPr>
          <a:xfrm>
            <a:off x="609600" y="1752600"/>
            <a:ext cx="3886200" cy="381000"/>
          </a:xfrm>
        </p:spPr>
        <p:txBody>
          <a:bodyPr/>
          <a:lstStyle/>
          <a:p>
            <a:pPr eaLnBrk="1" hangingPunct="1"/>
            <a:r>
              <a:rPr lang="en-US" smtClean="0"/>
              <a:t>AACR2		</a:t>
            </a:r>
          </a:p>
        </p:txBody>
      </p:sp>
      <p:sp>
        <p:nvSpPr>
          <p:cNvPr id="29703" name="Text Placeholder 6"/>
          <p:cNvSpPr>
            <a:spLocks noGrp="1"/>
          </p:cNvSpPr>
          <p:nvPr>
            <p:ph type="body" sz="quarter" idx="3"/>
          </p:nvPr>
        </p:nvSpPr>
        <p:spPr>
          <a:xfrm>
            <a:off x="4800600" y="1752600"/>
            <a:ext cx="3886200" cy="381000"/>
          </a:xfrm>
          <a:ln>
            <a:solidFill>
              <a:schemeClr val="bg1"/>
            </a:solidFill>
            <a:miter lim="800000"/>
            <a:headEnd/>
            <a:tailEnd/>
          </a:ln>
        </p:spPr>
        <p:txBody>
          <a:bodyPr/>
          <a:lstStyle/>
          <a:p>
            <a:pPr eaLnBrk="1" hangingPunct="1"/>
            <a:r>
              <a:rPr lang="en-US" smtClean="0"/>
              <a:t>RDA (1.7.1 Alternative)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sz="3600" smtClean="0"/>
              <a:t>Transcribe What You See</a:t>
            </a:r>
          </a:p>
        </p:txBody>
      </p:sp>
      <p:sp>
        <p:nvSpPr>
          <p:cNvPr id="30723" name="Content Placeholder 4"/>
          <p:cNvSpPr>
            <a:spLocks noGrp="1"/>
          </p:cNvSpPr>
          <p:nvPr>
            <p:ph sz="quarter" idx="2"/>
          </p:nvPr>
        </p:nvSpPr>
        <p:spPr/>
        <p:txBody>
          <a:bodyPr/>
          <a:lstStyle/>
          <a:p>
            <a:pPr marL="319088" indent="-319088" eaLnBrk="1" hangingPunct="1">
              <a:buFont typeface="Wingdings" pitchFamily="2" charset="2"/>
              <a:buNone/>
            </a:pPr>
            <a:r>
              <a:rPr lang="en-US" smtClean="0">
                <a:latin typeface="Arial Unicode MS" pitchFamily="34" charset="-128"/>
                <a:ea typeface="Arial Unicode MS" pitchFamily="34" charset="-128"/>
                <a:cs typeface="Arial Unicode MS" pitchFamily="34" charset="-128"/>
              </a:rPr>
              <a:t>245 10 Blackwell’s  dictionary of Judaism : ‡b its mythology, folklore, philosophy, literature, and history / ‡c Margaret and James Stutley.</a:t>
            </a:r>
          </a:p>
          <a:p>
            <a:pPr marL="319088" indent="-319088" eaLnBrk="1" hangingPunct="1">
              <a:buFont typeface="Wingdings" pitchFamily="2" charset="2"/>
              <a:buNone/>
            </a:pPr>
            <a:endParaRPr lang="en-US" smtClean="0"/>
          </a:p>
        </p:txBody>
      </p:sp>
      <p:sp>
        <p:nvSpPr>
          <p:cNvPr id="30724" name="Content Placeholder 7"/>
          <p:cNvSpPr>
            <a:spLocks noGrp="1"/>
          </p:cNvSpPr>
          <p:nvPr>
            <p:ph sz="quarter" idx="4"/>
          </p:nvPr>
        </p:nvSpPr>
        <p:spPr/>
        <p:txBody>
          <a:bodyPr/>
          <a:lstStyle/>
          <a:p>
            <a:pPr marL="319088" indent="-319088" eaLnBrk="1" hangingPunct="1">
              <a:buFont typeface="Arial" charset="0"/>
              <a:buNone/>
            </a:pPr>
            <a:r>
              <a:rPr lang="en-US" smtClean="0">
                <a:latin typeface="Arial Unicode MS" pitchFamily="34" charset="-128"/>
                <a:ea typeface="Arial Unicode MS" pitchFamily="34" charset="-128"/>
                <a:cs typeface="Arial Unicode MS" pitchFamily="34" charset="-128"/>
              </a:rPr>
              <a:t>245 10 Blackwell’s Dictionary of JUDAISM : ‡b Its Mythology, Folklore, Philosophy, Literature, and History / ‡c </a:t>
            </a:r>
            <a:r>
              <a:rPr lang="en-US" b="1" smtClean="0">
                <a:latin typeface="Arial Unicode MS" pitchFamily="34" charset="-128"/>
                <a:ea typeface="Arial Unicode MS" pitchFamily="34" charset="-128"/>
                <a:cs typeface="Arial Unicode MS" pitchFamily="34" charset="-128"/>
              </a:rPr>
              <a:t>Doctor </a:t>
            </a:r>
            <a:r>
              <a:rPr lang="en-US" smtClean="0">
                <a:latin typeface="Arial Unicode MS" pitchFamily="34" charset="-128"/>
                <a:ea typeface="Arial Unicode MS" pitchFamily="34" charset="-128"/>
                <a:cs typeface="Arial Unicode MS" pitchFamily="34" charset="-128"/>
              </a:rPr>
              <a:t>Margaret and </a:t>
            </a:r>
            <a:r>
              <a:rPr lang="en-US" b="1" smtClean="0">
                <a:latin typeface="Arial Unicode MS" pitchFamily="34" charset="-128"/>
                <a:ea typeface="Arial Unicode MS" pitchFamily="34" charset="-128"/>
                <a:cs typeface="Arial Unicode MS" pitchFamily="34" charset="-128"/>
              </a:rPr>
              <a:t>Reverend </a:t>
            </a:r>
            <a:r>
              <a:rPr lang="en-US" smtClean="0">
                <a:latin typeface="Arial Unicode MS" pitchFamily="34" charset="-128"/>
                <a:ea typeface="Arial Unicode MS" pitchFamily="34" charset="-128"/>
                <a:cs typeface="Arial Unicode MS" pitchFamily="34" charset="-128"/>
              </a:rPr>
              <a:t>James Stutley</a:t>
            </a:r>
            <a:r>
              <a:rPr lang="en-US" b="1" smtClean="0">
                <a:latin typeface="Arial Unicode MS" pitchFamily="34" charset="-128"/>
                <a:ea typeface="Arial Unicode MS" pitchFamily="34" charset="-128"/>
                <a:cs typeface="Arial Unicode MS" pitchFamily="34" charset="-128"/>
              </a:rPr>
              <a:t>, University of Honolulu.</a:t>
            </a:r>
          </a:p>
        </p:txBody>
      </p:sp>
      <p:sp>
        <p:nvSpPr>
          <p:cNvPr id="4" name="Slide Number Placeholder 3"/>
          <p:cNvSpPr>
            <a:spLocks noGrp="1"/>
          </p:cNvSpPr>
          <p:nvPr>
            <p:ph type="sldNum" sz="quarter" idx="12"/>
          </p:nvPr>
        </p:nvSpPr>
        <p:spPr>
          <a:xfrm>
            <a:off x="3124200" y="6356350"/>
            <a:ext cx="2895600" cy="365125"/>
          </a:xfrm>
        </p:spPr>
        <p:txBody>
          <a:bodyPr>
            <a:normAutofit/>
          </a:bodyPr>
          <a:lstStyle/>
          <a:p>
            <a:pPr algn="ctr">
              <a:defRPr/>
            </a:pPr>
            <a:fld id="{3B059C93-620B-4E5C-B4B4-9CB4C2079464}" type="slidenum">
              <a:rPr lang="en-US"/>
              <a:pPr algn="ctr">
                <a:defRPr/>
              </a:pPr>
              <a:t>26</a:t>
            </a:fld>
            <a:endParaRPr lang="en-US" dirty="0"/>
          </a:p>
        </p:txBody>
      </p:sp>
      <p:sp>
        <p:nvSpPr>
          <p:cNvPr id="30726" name="Text Placeholder 5"/>
          <p:cNvSpPr>
            <a:spLocks noGrp="1"/>
          </p:cNvSpPr>
          <p:nvPr>
            <p:ph type="body" sz="quarter" idx="1"/>
          </p:nvPr>
        </p:nvSpPr>
        <p:spPr>
          <a:xfrm>
            <a:off x="609600" y="1752600"/>
            <a:ext cx="3886200" cy="381000"/>
          </a:xfrm>
        </p:spPr>
        <p:txBody>
          <a:bodyPr/>
          <a:lstStyle/>
          <a:p>
            <a:pPr eaLnBrk="1" hangingPunct="1"/>
            <a:r>
              <a:rPr lang="en-US" smtClean="0"/>
              <a:t>AACR2	 1.1F7	</a:t>
            </a:r>
          </a:p>
        </p:txBody>
      </p:sp>
      <p:sp>
        <p:nvSpPr>
          <p:cNvPr id="30727" name="Text Placeholder 6"/>
          <p:cNvSpPr>
            <a:spLocks noGrp="1"/>
          </p:cNvSpPr>
          <p:nvPr>
            <p:ph type="body" sz="quarter" idx="3"/>
          </p:nvPr>
        </p:nvSpPr>
        <p:spPr>
          <a:xfrm>
            <a:off x="4800600" y="1752600"/>
            <a:ext cx="3886200" cy="381000"/>
          </a:xfrm>
          <a:ln>
            <a:solidFill>
              <a:schemeClr val="bg1"/>
            </a:solidFill>
            <a:miter lim="800000"/>
            <a:headEnd/>
            <a:tailEnd/>
          </a:ln>
        </p:spPr>
        <p:txBody>
          <a:bodyPr/>
          <a:lstStyle/>
          <a:p>
            <a:pPr eaLnBrk="1" hangingPunct="1"/>
            <a:r>
              <a:rPr lang="en-US" smtClean="0"/>
              <a:t>RDA 2.4.1.4</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t>Brackets and Abbreviations</a:t>
            </a:r>
          </a:p>
        </p:txBody>
      </p:sp>
      <p:sp>
        <p:nvSpPr>
          <p:cNvPr id="31747" name="Text Placeholder 2"/>
          <p:cNvSpPr>
            <a:spLocks noGrp="1"/>
          </p:cNvSpPr>
          <p:nvPr>
            <p:ph type="body" idx="1"/>
          </p:nvPr>
        </p:nvSpPr>
        <p:spPr/>
        <p:txBody>
          <a:bodyPr/>
          <a:lstStyle/>
          <a:p>
            <a:r>
              <a:rPr lang="en-US" smtClean="0"/>
              <a:t>AACR2 1.0C1			</a:t>
            </a:r>
          </a:p>
        </p:txBody>
      </p:sp>
      <p:sp>
        <p:nvSpPr>
          <p:cNvPr id="31748" name="Content Placeholder 3"/>
          <p:cNvSpPr>
            <a:spLocks noGrp="1"/>
          </p:cNvSpPr>
          <p:nvPr>
            <p:ph sz="half" idx="2"/>
          </p:nvPr>
        </p:nvSpPr>
        <p:spPr/>
        <p:txBody>
          <a:bodyPr/>
          <a:lstStyle/>
          <a:p>
            <a:pPr>
              <a:buFont typeface="Arial" charset="0"/>
              <a:buNone/>
            </a:pPr>
            <a:r>
              <a:rPr lang="en-US" smtClean="0"/>
              <a:t>260 $a [Cleveland, Ohio : $b Cleveland State University, $c 1998]</a:t>
            </a:r>
          </a:p>
          <a:p>
            <a:pPr>
              <a:buFont typeface="Arial" charset="0"/>
              <a:buNone/>
            </a:pPr>
            <a:r>
              <a:rPr lang="en-US" smtClean="0"/>
              <a:t> </a:t>
            </a:r>
          </a:p>
          <a:p>
            <a:pPr>
              <a:buFont typeface="Arial" charset="0"/>
              <a:buNone/>
            </a:pPr>
            <a:r>
              <a:rPr lang="en-US" smtClean="0"/>
              <a:t>260 $a [S.l. :$b s.n.], $c 2011.</a:t>
            </a:r>
          </a:p>
        </p:txBody>
      </p:sp>
      <p:sp>
        <p:nvSpPr>
          <p:cNvPr id="31749" name="Text Placeholder 4"/>
          <p:cNvSpPr>
            <a:spLocks noGrp="1"/>
          </p:cNvSpPr>
          <p:nvPr>
            <p:ph type="body" sz="quarter" idx="3"/>
          </p:nvPr>
        </p:nvSpPr>
        <p:spPr/>
        <p:txBody>
          <a:bodyPr/>
          <a:lstStyle/>
          <a:p>
            <a:r>
              <a:rPr lang="en-US" smtClean="0"/>
              <a:t>RDA D.1.2.1 and 2.8.2.6, 2.8.4.7</a:t>
            </a:r>
          </a:p>
        </p:txBody>
      </p:sp>
      <p:sp>
        <p:nvSpPr>
          <p:cNvPr id="31750" name="Content Placeholder 5"/>
          <p:cNvSpPr>
            <a:spLocks noGrp="1"/>
          </p:cNvSpPr>
          <p:nvPr>
            <p:ph sz="quarter" idx="4"/>
          </p:nvPr>
        </p:nvSpPr>
        <p:spPr/>
        <p:txBody>
          <a:bodyPr/>
          <a:lstStyle/>
          <a:p>
            <a:pPr>
              <a:buFont typeface="Arial" charset="0"/>
              <a:buNone/>
            </a:pPr>
            <a:r>
              <a:rPr lang="en-US" smtClean="0"/>
              <a:t>260 $a [Cleveland, Ohio] : $b [Cleveland State University], $c [1998]</a:t>
            </a:r>
          </a:p>
          <a:p>
            <a:pPr>
              <a:buFont typeface="Arial" charset="0"/>
              <a:buNone/>
            </a:pPr>
            <a:r>
              <a:rPr lang="en-US" smtClean="0"/>
              <a:t> </a:t>
            </a:r>
          </a:p>
          <a:p>
            <a:pPr>
              <a:buFont typeface="Arial" charset="0"/>
              <a:buNone/>
            </a:pPr>
            <a:r>
              <a:rPr lang="en-US" smtClean="0"/>
              <a:t>260 $a [Place of publication not identified] : $b [publisher not identified], $c 2011.</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Many, but not all, Abbreviations Eliminated</a:t>
            </a:r>
          </a:p>
        </p:txBody>
      </p:sp>
      <p:sp>
        <p:nvSpPr>
          <p:cNvPr id="32771" name="Text Placeholder 2"/>
          <p:cNvSpPr>
            <a:spLocks noGrp="1"/>
          </p:cNvSpPr>
          <p:nvPr>
            <p:ph type="body" idx="1"/>
          </p:nvPr>
        </p:nvSpPr>
        <p:spPr/>
        <p:txBody>
          <a:bodyPr/>
          <a:lstStyle/>
          <a:p>
            <a:r>
              <a:rPr lang="en-US" smtClean="0"/>
              <a:t>AACR</a:t>
            </a:r>
          </a:p>
        </p:txBody>
      </p:sp>
      <p:sp>
        <p:nvSpPr>
          <p:cNvPr id="32772" name="Content Placeholder 3"/>
          <p:cNvSpPr>
            <a:spLocks noGrp="1"/>
          </p:cNvSpPr>
          <p:nvPr>
            <p:ph sz="half" idx="2"/>
          </p:nvPr>
        </p:nvSpPr>
        <p:spPr>
          <a:xfrm>
            <a:off x="381000" y="2209800"/>
            <a:ext cx="4040188" cy="3951288"/>
          </a:xfrm>
        </p:spPr>
        <p:txBody>
          <a:bodyPr/>
          <a:lstStyle/>
          <a:p>
            <a:pPr marL="319088" indent="-319088" eaLnBrk="1" hangingPunct="1">
              <a:buFont typeface="Wingdings" pitchFamily="2" charset="2"/>
              <a:buChar char=""/>
            </a:pPr>
            <a:r>
              <a:rPr lang="en-US" smtClean="0"/>
              <a:t>p.</a:t>
            </a:r>
          </a:p>
          <a:p>
            <a:pPr marL="319088" indent="-319088" eaLnBrk="1" hangingPunct="1">
              <a:buFont typeface="Wingdings" pitchFamily="2" charset="2"/>
              <a:buChar char=""/>
            </a:pPr>
            <a:r>
              <a:rPr lang="en-US" smtClean="0"/>
              <a:t>ill.</a:t>
            </a:r>
          </a:p>
          <a:p>
            <a:pPr marL="319088" indent="-319088" eaLnBrk="1" hangingPunct="1">
              <a:buFont typeface="Wingdings" pitchFamily="2" charset="2"/>
              <a:buChar char=""/>
            </a:pPr>
            <a:r>
              <a:rPr lang="en-US" smtClean="0"/>
              <a:t>col.</a:t>
            </a:r>
          </a:p>
          <a:p>
            <a:pPr marL="319088" indent="-319088" eaLnBrk="1" hangingPunct="1">
              <a:buFont typeface="Wingdings" pitchFamily="2" charset="2"/>
              <a:buChar char=""/>
            </a:pPr>
            <a:r>
              <a:rPr lang="en-US" smtClean="0"/>
              <a:t>ca.</a:t>
            </a:r>
          </a:p>
          <a:p>
            <a:pPr marL="319088" indent="-319088" eaLnBrk="1" hangingPunct="1">
              <a:buFont typeface="Wingdings" pitchFamily="2" charset="2"/>
              <a:buChar char=""/>
            </a:pPr>
            <a:r>
              <a:rPr lang="en-US" smtClean="0"/>
              <a:t>[s. l.]</a:t>
            </a:r>
          </a:p>
          <a:p>
            <a:pPr marL="319088" indent="-319088" eaLnBrk="1" hangingPunct="1">
              <a:buFont typeface="Arial" charset="0"/>
              <a:buNone/>
            </a:pPr>
            <a:endParaRPr lang="en-US" smtClean="0"/>
          </a:p>
          <a:p>
            <a:pPr marL="319088" indent="-319088" eaLnBrk="1" hangingPunct="1">
              <a:buFont typeface="Wingdings" pitchFamily="2" charset="2"/>
              <a:buChar char=""/>
            </a:pPr>
            <a:r>
              <a:rPr lang="en-US" smtClean="0"/>
              <a:t>[s.n.]</a:t>
            </a:r>
          </a:p>
          <a:p>
            <a:pPr marL="319088" indent="-319088" eaLnBrk="1" hangingPunct="1">
              <a:buFont typeface="Wingdings" pitchFamily="2" charset="2"/>
              <a:buChar char=""/>
            </a:pPr>
            <a:endParaRPr lang="en-US" smtClean="0"/>
          </a:p>
        </p:txBody>
      </p:sp>
      <p:sp>
        <p:nvSpPr>
          <p:cNvPr id="32773" name="Text Placeholder 4"/>
          <p:cNvSpPr>
            <a:spLocks noGrp="1"/>
          </p:cNvSpPr>
          <p:nvPr>
            <p:ph type="body" sz="quarter" idx="3"/>
          </p:nvPr>
        </p:nvSpPr>
        <p:spPr/>
        <p:txBody>
          <a:bodyPr/>
          <a:lstStyle/>
          <a:p>
            <a:r>
              <a:rPr lang="en-US" smtClean="0"/>
              <a:t>RDA</a:t>
            </a:r>
          </a:p>
        </p:txBody>
      </p:sp>
      <p:sp>
        <p:nvSpPr>
          <p:cNvPr id="6" name="Content Placeholder 5"/>
          <p:cNvSpPr>
            <a:spLocks noGrp="1"/>
          </p:cNvSpPr>
          <p:nvPr>
            <p:ph sz="quarter" idx="4"/>
          </p:nvPr>
        </p:nvSpPr>
        <p:spPr/>
        <p:txBody>
          <a:bodyPr/>
          <a:lstStyle/>
          <a:p>
            <a:pPr marL="320040" indent="-320040" eaLnBrk="1" fontAlgn="auto" hangingPunct="1">
              <a:spcAft>
                <a:spcPts val="0"/>
              </a:spcAft>
              <a:buFont typeface="Wingdings"/>
              <a:buChar char=""/>
              <a:defRPr/>
            </a:pPr>
            <a:r>
              <a:rPr lang="en-US" dirty="0" smtClean="0"/>
              <a:t>page(s)</a:t>
            </a:r>
          </a:p>
          <a:p>
            <a:pPr marL="320040" indent="-320040" eaLnBrk="1" fontAlgn="auto" hangingPunct="1">
              <a:spcAft>
                <a:spcPts val="0"/>
              </a:spcAft>
              <a:buFont typeface="Wingdings"/>
              <a:buChar char=""/>
              <a:defRPr/>
            </a:pPr>
            <a:r>
              <a:rPr lang="en-US" dirty="0" smtClean="0"/>
              <a:t>illustrations</a:t>
            </a:r>
          </a:p>
          <a:p>
            <a:pPr marL="320040" indent="-320040" eaLnBrk="1" fontAlgn="auto" hangingPunct="1">
              <a:spcAft>
                <a:spcPts val="0"/>
              </a:spcAft>
              <a:buFont typeface="Wingdings"/>
              <a:buChar char=""/>
              <a:defRPr/>
            </a:pPr>
            <a:r>
              <a:rPr lang="en-US" dirty="0" smtClean="0"/>
              <a:t>color [or sometimes </a:t>
            </a:r>
            <a:r>
              <a:rPr lang="en-US" dirty="0" err="1" smtClean="0"/>
              <a:t>colour</a:t>
            </a:r>
            <a:r>
              <a:rPr lang="en-US" dirty="0" smtClean="0"/>
              <a:t>]</a:t>
            </a:r>
          </a:p>
          <a:p>
            <a:pPr marL="320040" indent="-320040" eaLnBrk="1" fontAlgn="auto" hangingPunct="1">
              <a:spcAft>
                <a:spcPts val="0"/>
              </a:spcAft>
              <a:buFont typeface="Wingdings"/>
              <a:buChar char=""/>
              <a:defRPr/>
            </a:pPr>
            <a:r>
              <a:rPr lang="en-US" dirty="0" smtClean="0"/>
              <a:t>approximately</a:t>
            </a:r>
          </a:p>
          <a:p>
            <a:pPr marL="320040" indent="-320040" eaLnBrk="1" fontAlgn="auto" hangingPunct="1">
              <a:spcAft>
                <a:spcPts val="0"/>
              </a:spcAft>
              <a:buFont typeface="Wingdings"/>
              <a:buChar char=""/>
              <a:defRPr/>
            </a:pPr>
            <a:r>
              <a:rPr lang="en-US" dirty="0" smtClean="0"/>
              <a:t>[place of publication not identified]</a:t>
            </a:r>
          </a:p>
          <a:p>
            <a:pPr marL="320040" indent="-320040" eaLnBrk="1" fontAlgn="auto" hangingPunct="1">
              <a:spcAft>
                <a:spcPts val="0"/>
              </a:spcAft>
              <a:buFont typeface="Wingdings"/>
              <a:buChar char=""/>
              <a:defRPr/>
            </a:pPr>
            <a:r>
              <a:rPr lang="en-US" dirty="0" smtClean="0"/>
              <a:t>[publisher not identified]</a:t>
            </a:r>
          </a:p>
          <a:p>
            <a:pPr marL="320040" indent="-320040" eaLnBrk="1" fontAlgn="auto" hangingPunct="1">
              <a:spcAft>
                <a:spcPts val="0"/>
              </a:spcAft>
              <a:buFont typeface="Wingdings"/>
              <a:buChar char=""/>
              <a:defRPr/>
            </a:pPr>
            <a:endParaRPr lang="en-US" dirty="0" smtClean="0"/>
          </a:p>
          <a:p>
            <a:pPr>
              <a:defRPr/>
            </a:pP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Not all abbreviations eliminated</a:t>
            </a:r>
          </a:p>
        </p:txBody>
      </p:sp>
      <p:sp>
        <p:nvSpPr>
          <p:cNvPr id="33795" name="Text Placeholder 2"/>
          <p:cNvSpPr>
            <a:spLocks noGrp="1"/>
          </p:cNvSpPr>
          <p:nvPr>
            <p:ph type="body" idx="1"/>
          </p:nvPr>
        </p:nvSpPr>
        <p:spPr/>
        <p:txBody>
          <a:bodyPr/>
          <a:lstStyle/>
          <a:p>
            <a:r>
              <a:rPr lang="en-US" smtClean="0"/>
              <a:t>AACR</a:t>
            </a:r>
          </a:p>
        </p:txBody>
      </p:sp>
      <p:sp>
        <p:nvSpPr>
          <p:cNvPr id="33796" name="Content Placeholder 3"/>
          <p:cNvSpPr>
            <a:spLocks noGrp="1"/>
          </p:cNvSpPr>
          <p:nvPr>
            <p:ph sz="half" idx="2"/>
          </p:nvPr>
        </p:nvSpPr>
        <p:spPr/>
        <p:txBody>
          <a:bodyPr/>
          <a:lstStyle/>
          <a:p>
            <a:r>
              <a:rPr lang="en-US" sz="3200" smtClean="0"/>
              <a:t>min., sec., in.</a:t>
            </a:r>
          </a:p>
          <a:p>
            <a:r>
              <a:rPr lang="en-US" sz="3200" smtClean="0"/>
              <a:t>cm. </a:t>
            </a:r>
          </a:p>
          <a:p>
            <a:endParaRPr lang="en-US" smtClean="0"/>
          </a:p>
        </p:txBody>
      </p:sp>
      <p:sp>
        <p:nvSpPr>
          <p:cNvPr id="33797" name="Text Placeholder 4"/>
          <p:cNvSpPr>
            <a:spLocks noGrp="1"/>
          </p:cNvSpPr>
          <p:nvPr>
            <p:ph type="body" sz="quarter" idx="3"/>
          </p:nvPr>
        </p:nvSpPr>
        <p:spPr/>
        <p:txBody>
          <a:bodyPr/>
          <a:lstStyle/>
          <a:p>
            <a:r>
              <a:rPr lang="en-US" smtClean="0"/>
              <a:t>RDA</a:t>
            </a:r>
          </a:p>
        </p:txBody>
      </p:sp>
      <p:sp>
        <p:nvSpPr>
          <p:cNvPr id="33798" name="Content Placeholder 5"/>
          <p:cNvSpPr>
            <a:spLocks noGrp="1"/>
          </p:cNvSpPr>
          <p:nvPr>
            <p:ph sz="quarter" idx="4"/>
          </p:nvPr>
        </p:nvSpPr>
        <p:spPr/>
        <p:txBody>
          <a:bodyPr/>
          <a:lstStyle/>
          <a:p>
            <a:r>
              <a:rPr lang="en-US" sz="3200" smtClean="0"/>
              <a:t>min., sec., in. [no change]</a:t>
            </a:r>
          </a:p>
          <a:p>
            <a:r>
              <a:rPr lang="en-US" sz="3200" smtClean="0"/>
              <a:t>cm.</a:t>
            </a:r>
          </a:p>
          <a:p>
            <a:pPr lvl="1"/>
            <a:r>
              <a:rPr lang="en-US" sz="2800" smtClean="0"/>
              <a:t>Considered a symbol, not an abbreviation</a:t>
            </a:r>
          </a:p>
          <a:p>
            <a:pPr lvl="1"/>
            <a:r>
              <a:rPr lang="en-US" sz="2800" smtClean="0"/>
              <a:t>Period at end of 300 if there’s a series</a:t>
            </a:r>
          </a:p>
          <a:p>
            <a:pPr lvl="1"/>
            <a:r>
              <a:rPr lang="en-US" sz="2800" smtClean="0"/>
              <a:t>No period if no series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title"/>
          </p:nvPr>
        </p:nvSpPr>
        <p:spPr/>
        <p:txBody>
          <a:bodyPr/>
          <a:lstStyle/>
          <a:p>
            <a:r>
              <a:rPr lang="en-US" smtClean="0"/>
              <a:t>Your feelings about RDA?</a:t>
            </a:r>
            <a:br>
              <a:rPr lang="en-US" smtClean="0"/>
            </a:br>
            <a:r>
              <a:rPr lang="en-US" sz="1400" smtClean="0"/>
              <a:t>(google images)</a:t>
            </a:r>
          </a:p>
        </p:txBody>
      </p:sp>
      <p:pic>
        <p:nvPicPr>
          <p:cNvPr id="409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546225"/>
            <a:ext cx="5638800" cy="481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Misspellings </a:t>
            </a:r>
          </a:p>
        </p:txBody>
      </p:sp>
      <p:sp>
        <p:nvSpPr>
          <p:cNvPr id="34819" name="Text Placeholder 2"/>
          <p:cNvSpPr>
            <a:spLocks noGrp="1"/>
          </p:cNvSpPr>
          <p:nvPr>
            <p:ph type="body" idx="1"/>
          </p:nvPr>
        </p:nvSpPr>
        <p:spPr/>
        <p:txBody>
          <a:bodyPr/>
          <a:lstStyle/>
          <a:p>
            <a:r>
              <a:rPr lang="en-US" smtClean="0"/>
              <a:t>AACR2 1.0F			</a:t>
            </a:r>
          </a:p>
        </p:txBody>
      </p:sp>
      <p:sp>
        <p:nvSpPr>
          <p:cNvPr id="34820" name="Content Placeholder 3"/>
          <p:cNvSpPr>
            <a:spLocks noGrp="1"/>
          </p:cNvSpPr>
          <p:nvPr>
            <p:ph sz="half" idx="2"/>
          </p:nvPr>
        </p:nvSpPr>
        <p:spPr/>
        <p:txBody>
          <a:bodyPr/>
          <a:lstStyle/>
          <a:p>
            <a:pPr>
              <a:buFont typeface="Arial" charset="0"/>
              <a:buNone/>
            </a:pPr>
            <a:r>
              <a:rPr lang="en-US" smtClean="0"/>
              <a:t>245 14 The wrold [sic] according to Garp</a:t>
            </a:r>
          </a:p>
          <a:p>
            <a:pPr>
              <a:buFont typeface="Arial" charset="0"/>
              <a:buNone/>
            </a:pPr>
            <a:r>
              <a:rPr lang="en-US" smtClean="0"/>
              <a:t>OR</a:t>
            </a:r>
          </a:p>
          <a:p>
            <a:pPr>
              <a:buFont typeface="Arial" charset="0"/>
              <a:buNone/>
            </a:pPr>
            <a:r>
              <a:rPr lang="en-US" smtClean="0"/>
              <a:t>245 14 The wrold [i.e. world] according to Garp</a:t>
            </a:r>
          </a:p>
        </p:txBody>
      </p:sp>
      <p:sp>
        <p:nvSpPr>
          <p:cNvPr id="34821" name="Text Placeholder 4"/>
          <p:cNvSpPr>
            <a:spLocks noGrp="1"/>
          </p:cNvSpPr>
          <p:nvPr>
            <p:ph type="body" sz="quarter" idx="3"/>
          </p:nvPr>
        </p:nvSpPr>
        <p:spPr/>
        <p:txBody>
          <a:bodyPr/>
          <a:lstStyle/>
          <a:p>
            <a:r>
              <a:rPr lang="en-US" smtClean="0"/>
              <a:t>RDA 1.7.9,  2.3.1.4</a:t>
            </a:r>
          </a:p>
        </p:txBody>
      </p:sp>
      <p:sp>
        <p:nvSpPr>
          <p:cNvPr id="34822" name="Content Placeholder 5"/>
          <p:cNvSpPr>
            <a:spLocks noGrp="1"/>
          </p:cNvSpPr>
          <p:nvPr>
            <p:ph sz="quarter" idx="4"/>
          </p:nvPr>
        </p:nvSpPr>
        <p:spPr/>
        <p:txBody>
          <a:bodyPr/>
          <a:lstStyle/>
          <a:p>
            <a:pPr>
              <a:buFont typeface="Arial" charset="0"/>
              <a:buNone/>
            </a:pPr>
            <a:r>
              <a:rPr lang="en-US" dirty="0" smtClean="0"/>
              <a:t>245 14 The </a:t>
            </a:r>
            <a:r>
              <a:rPr lang="en-US" dirty="0" err="1" smtClean="0"/>
              <a:t>wrold</a:t>
            </a:r>
            <a:r>
              <a:rPr lang="en-US" dirty="0" smtClean="0"/>
              <a:t> according to </a:t>
            </a:r>
            <a:r>
              <a:rPr lang="en-US" dirty="0" err="1" smtClean="0"/>
              <a:t>Garp</a:t>
            </a:r>
            <a:endParaRPr lang="en-US" dirty="0" smtClean="0"/>
          </a:p>
          <a:p>
            <a:pPr>
              <a:buFont typeface="Arial" charset="0"/>
              <a:buNone/>
            </a:pPr>
            <a:r>
              <a:rPr lang="en-US" dirty="0" smtClean="0"/>
              <a:t>AND</a:t>
            </a:r>
          </a:p>
          <a:p>
            <a:pPr>
              <a:buFont typeface="Arial" charset="0"/>
              <a:buNone/>
            </a:pPr>
            <a:r>
              <a:rPr lang="en-US" dirty="0" smtClean="0"/>
              <a:t>246 1_ $</a:t>
            </a:r>
            <a:r>
              <a:rPr lang="en-US" dirty="0" err="1" smtClean="0"/>
              <a:t>i</a:t>
            </a:r>
            <a:r>
              <a:rPr lang="en-US" dirty="0" smtClean="0"/>
              <a:t> Title should read: $a World according to </a:t>
            </a:r>
            <a:r>
              <a:rPr lang="en-US" dirty="0" err="1" smtClean="0"/>
              <a:t>Garp</a:t>
            </a:r>
            <a:endParaRPr lang="en-US"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dirty="0" smtClean="0"/>
              <a:t>Transcribing Marks of Punctuation</a:t>
            </a:r>
            <a:br>
              <a:rPr lang="en-US" dirty="0" smtClean="0"/>
            </a:br>
            <a:r>
              <a:rPr lang="en-US" sz="2800" dirty="0" smtClean="0"/>
              <a:t>Title on preferred source: </a:t>
            </a:r>
            <a:r>
              <a:rPr lang="en-US" sz="2800" b="1" dirty="0" smtClean="0"/>
              <a:t>If I became president …</a:t>
            </a:r>
          </a:p>
        </p:txBody>
      </p:sp>
      <p:sp>
        <p:nvSpPr>
          <p:cNvPr id="35843" name="Text Placeholder 2"/>
          <p:cNvSpPr>
            <a:spLocks noGrp="1"/>
          </p:cNvSpPr>
          <p:nvPr>
            <p:ph type="body" idx="1"/>
          </p:nvPr>
        </p:nvSpPr>
        <p:spPr/>
        <p:txBody>
          <a:bodyPr/>
          <a:lstStyle/>
          <a:p>
            <a:r>
              <a:rPr lang="en-US" smtClean="0"/>
              <a:t>AACR2 1.1B1	</a:t>
            </a:r>
          </a:p>
        </p:txBody>
      </p:sp>
      <p:sp>
        <p:nvSpPr>
          <p:cNvPr id="35844" name="Content Placeholder 3"/>
          <p:cNvSpPr>
            <a:spLocks noGrp="1"/>
          </p:cNvSpPr>
          <p:nvPr>
            <p:ph sz="half" idx="2"/>
          </p:nvPr>
        </p:nvSpPr>
        <p:spPr/>
        <p:txBody>
          <a:bodyPr/>
          <a:lstStyle/>
          <a:p>
            <a:pPr marL="0" indent="0">
              <a:buFont typeface="Arial" charset="0"/>
              <a:buNone/>
            </a:pPr>
            <a:endParaRPr lang="en-US" sz="3200" dirty="0" smtClean="0"/>
          </a:p>
          <a:p>
            <a:pPr marL="0" indent="0">
              <a:buFont typeface="Arial" charset="0"/>
              <a:buNone/>
            </a:pPr>
            <a:r>
              <a:rPr lang="en-US" sz="3200" dirty="0" smtClean="0"/>
              <a:t>245 10 If I became president -- /$c Hillary Clinton.</a:t>
            </a:r>
          </a:p>
        </p:txBody>
      </p:sp>
      <p:sp>
        <p:nvSpPr>
          <p:cNvPr id="35845" name="Text Placeholder 4"/>
          <p:cNvSpPr>
            <a:spLocks noGrp="1"/>
          </p:cNvSpPr>
          <p:nvPr>
            <p:ph type="body" sz="quarter" idx="3"/>
          </p:nvPr>
        </p:nvSpPr>
        <p:spPr/>
        <p:txBody>
          <a:bodyPr/>
          <a:lstStyle/>
          <a:p>
            <a:r>
              <a:rPr lang="en-US" smtClean="0"/>
              <a:t>RDA 1.7.3</a:t>
            </a:r>
          </a:p>
        </p:txBody>
      </p:sp>
      <p:sp>
        <p:nvSpPr>
          <p:cNvPr id="35846" name="Content Placeholder 5"/>
          <p:cNvSpPr>
            <a:spLocks noGrp="1"/>
          </p:cNvSpPr>
          <p:nvPr>
            <p:ph sz="quarter" idx="4"/>
          </p:nvPr>
        </p:nvSpPr>
        <p:spPr/>
        <p:txBody>
          <a:bodyPr/>
          <a:lstStyle/>
          <a:p>
            <a:pPr marL="0" indent="0">
              <a:buFont typeface="Arial" charset="0"/>
              <a:buNone/>
            </a:pPr>
            <a:endParaRPr lang="en-US" sz="3200" dirty="0" smtClean="0"/>
          </a:p>
          <a:p>
            <a:pPr marL="0" indent="0">
              <a:buFont typeface="Arial" charset="0"/>
              <a:buNone/>
            </a:pPr>
            <a:r>
              <a:rPr lang="en-US" sz="3200" dirty="0" smtClean="0"/>
              <a:t>245 10 If I became president… /$c Hillary Clinton.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t>Supplied Other Title Information</a:t>
            </a:r>
          </a:p>
        </p:txBody>
      </p:sp>
      <p:sp>
        <p:nvSpPr>
          <p:cNvPr id="36867" name="Text Placeholder 2"/>
          <p:cNvSpPr>
            <a:spLocks noGrp="1"/>
          </p:cNvSpPr>
          <p:nvPr>
            <p:ph type="body" idx="1"/>
          </p:nvPr>
        </p:nvSpPr>
        <p:spPr/>
        <p:txBody>
          <a:bodyPr/>
          <a:lstStyle/>
          <a:p>
            <a:r>
              <a:rPr lang="en-US" smtClean="0"/>
              <a:t>AACR2 1.1E6 </a:t>
            </a:r>
          </a:p>
        </p:txBody>
      </p:sp>
      <p:sp>
        <p:nvSpPr>
          <p:cNvPr id="36868" name="Content Placeholder 3"/>
          <p:cNvSpPr>
            <a:spLocks noGrp="1"/>
          </p:cNvSpPr>
          <p:nvPr>
            <p:ph sz="half" idx="2"/>
          </p:nvPr>
        </p:nvSpPr>
        <p:spPr/>
        <p:txBody>
          <a:bodyPr/>
          <a:lstStyle/>
          <a:p>
            <a:pPr marL="0" indent="0">
              <a:buFont typeface="Arial" charset="0"/>
              <a:buNone/>
            </a:pPr>
            <a:endParaRPr lang="en-US" sz="2800" dirty="0" smtClean="0"/>
          </a:p>
          <a:p>
            <a:pPr marL="0" indent="0">
              <a:buNone/>
            </a:pPr>
            <a:r>
              <a:rPr lang="en-US" sz="2800" dirty="0" smtClean="0"/>
              <a:t>245 00 </a:t>
            </a:r>
            <a:r>
              <a:rPr lang="en-US" sz="2800" dirty="0"/>
              <a:t>Cuyahoga Community College </a:t>
            </a:r>
            <a:r>
              <a:rPr lang="en-US" sz="2800" dirty="0" smtClean="0"/>
              <a:t>String Orchestra : $b [program].</a:t>
            </a:r>
          </a:p>
        </p:txBody>
      </p:sp>
      <p:sp>
        <p:nvSpPr>
          <p:cNvPr id="36869" name="Text Placeholder 4"/>
          <p:cNvSpPr>
            <a:spLocks noGrp="1"/>
          </p:cNvSpPr>
          <p:nvPr>
            <p:ph type="body" sz="quarter" idx="3"/>
          </p:nvPr>
        </p:nvSpPr>
        <p:spPr/>
        <p:txBody>
          <a:bodyPr/>
          <a:lstStyle/>
          <a:p>
            <a:r>
              <a:rPr lang="en-US" smtClean="0"/>
              <a:t>RDA 2.3.4</a:t>
            </a:r>
          </a:p>
        </p:txBody>
      </p:sp>
      <p:sp>
        <p:nvSpPr>
          <p:cNvPr id="36870" name="Content Placeholder 5"/>
          <p:cNvSpPr>
            <a:spLocks noGrp="1"/>
          </p:cNvSpPr>
          <p:nvPr>
            <p:ph sz="quarter" idx="4"/>
          </p:nvPr>
        </p:nvSpPr>
        <p:spPr/>
        <p:txBody>
          <a:bodyPr/>
          <a:lstStyle/>
          <a:p>
            <a:pPr marL="0" indent="0">
              <a:buFont typeface="Arial" charset="0"/>
              <a:buNone/>
            </a:pPr>
            <a:endParaRPr lang="en-US" sz="2800" dirty="0" smtClean="0"/>
          </a:p>
          <a:p>
            <a:pPr marL="0" indent="0">
              <a:buNone/>
            </a:pPr>
            <a:r>
              <a:rPr lang="en-US" sz="2800" dirty="0" smtClean="0"/>
              <a:t>245 00 </a:t>
            </a:r>
            <a:r>
              <a:rPr lang="en-US" sz="2800" dirty="0"/>
              <a:t>Cuyahoga Community College </a:t>
            </a:r>
            <a:r>
              <a:rPr lang="en-US" sz="2800" dirty="0" smtClean="0"/>
              <a:t>String Orchestra.</a:t>
            </a:r>
          </a:p>
          <a:p>
            <a:pPr marL="0" indent="0">
              <a:buFont typeface="Arial" charset="0"/>
              <a:buNone/>
            </a:pPr>
            <a:r>
              <a:rPr lang="en-US" sz="2800" dirty="0" smtClean="0"/>
              <a:t>500 Program.</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mtClean="0"/>
              <a:t>Parallel Titles</a:t>
            </a:r>
          </a:p>
        </p:txBody>
      </p:sp>
      <p:sp>
        <p:nvSpPr>
          <p:cNvPr id="37891" name="Text Placeholder 2"/>
          <p:cNvSpPr>
            <a:spLocks noGrp="1"/>
          </p:cNvSpPr>
          <p:nvPr>
            <p:ph type="body" idx="1"/>
          </p:nvPr>
        </p:nvSpPr>
        <p:spPr/>
        <p:txBody>
          <a:bodyPr/>
          <a:lstStyle/>
          <a:p>
            <a:r>
              <a:rPr lang="en-US" smtClean="0"/>
              <a:t>AACR2 1.1D	</a:t>
            </a:r>
          </a:p>
        </p:txBody>
      </p:sp>
      <p:sp>
        <p:nvSpPr>
          <p:cNvPr id="37892" name="Content Placeholder 3"/>
          <p:cNvSpPr>
            <a:spLocks noGrp="1"/>
          </p:cNvSpPr>
          <p:nvPr>
            <p:ph sz="half" idx="2"/>
          </p:nvPr>
        </p:nvSpPr>
        <p:spPr/>
        <p:txBody>
          <a:bodyPr/>
          <a:lstStyle/>
          <a:p>
            <a:pPr marL="0" indent="0">
              <a:buFont typeface="Arial" charset="0"/>
              <a:buNone/>
            </a:pPr>
            <a:endParaRPr lang="en-US" smtClean="0"/>
          </a:p>
          <a:p>
            <a:pPr marL="0" indent="0">
              <a:buFont typeface="Arial" charset="0"/>
              <a:buNone/>
            </a:pPr>
            <a:r>
              <a:rPr lang="en-US" smtClean="0"/>
              <a:t>245 00 English</a:t>
            </a:r>
            <a:r>
              <a:rPr lang="tr-TR" smtClean="0"/>
              <a:t> </a:t>
            </a:r>
            <a:r>
              <a:rPr lang="en-US" smtClean="0"/>
              <a:t>Turkish dictionary.</a:t>
            </a:r>
          </a:p>
          <a:p>
            <a:pPr marL="0" indent="0">
              <a:buFont typeface="Arial" charset="0"/>
              <a:buNone/>
            </a:pPr>
            <a:r>
              <a:rPr lang="en-US" smtClean="0"/>
              <a:t>246 1_$i Parallel title on cover: $a </a:t>
            </a:r>
            <a:r>
              <a:rPr lang="tr-TR" smtClean="0"/>
              <a:t>İngilizce Tür</a:t>
            </a:r>
            <a:r>
              <a:rPr lang="en-US" smtClean="0"/>
              <a:t>k</a:t>
            </a:r>
            <a:r>
              <a:rPr lang="tr-TR" smtClean="0"/>
              <a:t>çe sözlük</a:t>
            </a:r>
            <a:endParaRPr lang="en-US" smtClean="0"/>
          </a:p>
        </p:txBody>
      </p:sp>
      <p:sp>
        <p:nvSpPr>
          <p:cNvPr id="37893" name="Text Placeholder 4"/>
          <p:cNvSpPr>
            <a:spLocks noGrp="1"/>
          </p:cNvSpPr>
          <p:nvPr>
            <p:ph type="body" sz="quarter" idx="3"/>
          </p:nvPr>
        </p:nvSpPr>
        <p:spPr/>
        <p:txBody>
          <a:bodyPr/>
          <a:lstStyle/>
          <a:p>
            <a:r>
              <a:rPr lang="en-US" smtClean="0"/>
              <a:t>RDA 2.3.3</a:t>
            </a:r>
          </a:p>
        </p:txBody>
      </p:sp>
      <p:sp>
        <p:nvSpPr>
          <p:cNvPr id="37894" name="Content Placeholder 5"/>
          <p:cNvSpPr>
            <a:spLocks noGrp="1"/>
          </p:cNvSpPr>
          <p:nvPr>
            <p:ph sz="quarter" idx="4"/>
          </p:nvPr>
        </p:nvSpPr>
        <p:spPr/>
        <p:txBody>
          <a:bodyPr/>
          <a:lstStyle/>
          <a:p>
            <a:pPr marL="0" indent="0">
              <a:buFont typeface="Arial" charset="0"/>
              <a:buNone/>
            </a:pPr>
            <a:endParaRPr lang="en-US" smtClean="0"/>
          </a:p>
          <a:p>
            <a:pPr marL="0" indent="0">
              <a:buFont typeface="Arial" charset="0"/>
              <a:buNone/>
            </a:pPr>
            <a:r>
              <a:rPr lang="en-US" smtClean="0"/>
              <a:t>245 00 English Turkish dictionary = $b </a:t>
            </a:r>
            <a:r>
              <a:rPr lang="tr-TR" smtClean="0"/>
              <a:t>İngilizce Tür</a:t>
            </a:r>
            <a:r>
              <a:rPr lang="en-US" smtClean="0"/>
              <a:t>k</a:t>
            </a:r>
            <a:r>
              <a:rPr lang="tr-TR" smtClean="0"/>
              <a:t>çe sözlük</a:t>
            </a:r>
            <a:r>
              <a:rPr lang="en-US" smtClean="0"/>
              <a:t>.</a:t>
            </a:r>
          </a:p>
          <a:p>
            <a:pPr marL="0" indent="0">
              <a:buFont typeface="Arial" charset="0"/>
              <a:buNone/>
            </a:pPr>
            <a:r>
              <a:rPr lang="en-US" smtClean="0"/>
              <a:t>246 31 a </a:t>
            </a:r>
            <a:r>
              <a:rPr lang="tr-TR" smtClean="0"/>
              <a:t>İngilizce Tür</a:t>
            </a:r>
            <a:r>
              <a:rPr lang="en-US" smtClean="0"/>
              <a:t>k</a:t>
            </a:r>
            <a:r>
              <a:rPr lang="tr-TR" smtClean="0"/>
              <a:t>çe sözlük</a:t>
            </a:r>
            <a:endParaRPr lang="en-US"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t>Sources for Statement of Responsibility</a:t>
            </a:r>
          </a:p>
        </p:txBody>
      </p:sp>
      <p:sp>
        <p:nvSpPr>
          <p:cNvPr id="38915" name="Text Placeholder 2"/>
          <p:cNvSpPr>
            <a:spLocks noGrp="1"/>
          </p:cNvSpPr>
          <p:nvPr>
            <p:ph type="body" idx="1"/>
          </p:nvPr>
        </p:nvSpPr>
        <p:spPr/>
        <p:txBody>
          <a:bodyPr/>
          <a:lstStyle/>
          <a:p>
            <a:r>
              <a:rPr lang="en-US" smtClean="0"/>
              <a:t>AACR2  1.1A2</a:t>
            </a:r>
          </a:p>
        </p:txBody>
      </p:sp>
      <p:sp>
        <p:nvSpPr>
          <p:cNvPr id="38916" name="Content Placeholder 3"/>
          <p:cNvSpPr>
            <a:spLocks noGrp="1"/>
          </p:cNvSpPr>
          <p:nvPr>
            <p:ph sz="half" idx="2"/>
          </p:nvPr>
        </p:nvSpPr>
        <p:spPr/>
        <p:txBody>
          <a:bodyPr/>
          <a:lstStyle/>
          <a:p>
            <a:pPr>
              <a:buFont typeface="Arial" charset="0"/>
              <a:buNone/>
            </a:pPr>
            <a:r>
              <a:rPr lang="en-US" smtClean="0"/>
              <a:t>Title page only, bracket if comes from elsewhere</a:t>
            </a:r>
          </a:p>
          <a:p>
            <a:pPr>
              <a:buFont typeface="Arial" charset="0"/>
              <a:buNone/>
            </a:pPr>
            <a:r>
              <a:rPr lang="en-US" smtClean="0"/>
              <a:t>T.p. verso: edited by John Smith</a:t>
            </a:r>
          </a:p>
          <a:p>
            <a:pPr>
              <a:buFont typeface="Arial" charset="0"/>
              <a:buNone/>
            </a:pPr>
            <a:endParaRPr lang="en-US" smtClean="0"/>
          </a:p>
          <a:p>
            <a:pPr>
              <a:buFont typeface="Arial" charset="0"/>
              <a:buNone/>
            </a:pPr>
            <a:endParaRPr lang="en-US" smtClean="0"/>
          </a:p>
          <a:p>
            <a:pPr>
              <a:buFont typeface="Arial" charset="0"/>
              <a:buNone/>
            </a:pPr>
            <a:endParaRPr lang="en-US" smtClean="0"/>
          </a:p>
          <a:p>
            <a:pPr>
              <a:buFont typeface="Arial" charset="0"/>
              <a:buNone/>
            </a:pPr>
            <a:r>
              <a:rPr lang="en-US" smtClean="0"/>
              <a:t>245 00 History of religion / $c [edited by John Smith]</a:t>
            </a:r>
          </a:p>
          <a:p>
            <a:pPr>
              <a:buFont typeface="Arial" charset="0"/>
              <a:buNone/>
            </a:pPr>
            <a:endParaRPr lang="en-US" smtClean="0"/>
          </a:p>
        </p:txBody>
      </p:sp>
      <p:sp>
        <p:nvSpPr>
          <p:cNvPr id="38917" name="Text Placeholder 4"/>
          <p:cNvSpPr>
            <a:spLocks noGrp="1"/>
          </p:cNvSpPr>
          <p:nvPr>
            <p:ph type="body" sz="quarter" idx="3"/>
          </p:nvPr>
        </p:nvSpPr>
        <p:spPr/>
        <p:txBody>
          <a:bodyPr/>
          <a:lstStyle/>
          <a:p>
            <a:r>
              <a:rPr lang="en-US" smtClean="0"/>
              <a:t>RDA 2.2.4, 2.4.2.2</a:t>
            </a:r>
          </a:p>
        </p:txBody>
      </p:sp>
      <p:sp>
        <p:nvSpPr>
          <p:cNvPr id="38918" name="Content Placeholder 5"/>
          <p:cNvSpPr>
            <a:spLocks noGrp="1"/>
          </p:cNvSpPr>
          <p:nvPr>
            <p:ph sz="quarter" idx="4"/>
          </p:nvPr>
        </p:nvSpPr>
        <p:spPr/>
        <p:txBody>
          <a:bodyPr/>
          <a:lstStyle/>
          <a:p>
            <a:pPr>
              <a:buFont typeface="Arial" charset="0"/>
              <a:buNone/>
            </a:pPr>
            <a:r>
              <a:rPr lang="en-US" dirty="0" smtClean="0"/>
              <a:t>Title page is first choice, but other places on resource okay.  No brackets unless cataloger supplies</a:t>
            </a:r>
          </a:p>
          <a:p>
            <a:pPr>
              <a:buFont typeface="Arial" charset="0"/>
              <a:buNone/>
            </a:pPr>
            <a:r>
              <a:rPr lang="en-US" dirty="0" smtClean="0"/>
              <a:t>Title page verso: edited by John Smith</a:t>
            </a:r>
          </a:p>
          <a:p>
            <a:pPr>
              <a:buFont typeface="Arial" charset="0"/>
              <a:buNone/>
            </a:pPr>
            <a:endParaRPr lang="en-US" dirty="0" smtClean="0"/>
          </a:p>
          <a:p>
            <a:pPr>
              <a:buFont typeface="Arial" charset="0"/>
              <a:buNone/>
            </a:pPr>
            <a:r>
              <a:rPr lang="en-US" dirty="0" smtClean="0"/>
              <a:t>245 00 History of religion / $c edited by John Smith.</a:t>
            </a:r>
          </a:p>
          <a:p>
            <a:pPr>
              <a:buFont typeface="Arial" charset="0"/>
              <a:buNone/>
            </a:pPr>
            <a:endParaRPr lang="en-US"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t>Rule of 3 is gone</a:t>
            </a:r>
          </a:p>
        </p:txBody>
      </p:sp>
      <p:sp>
        <p:nvSpPr>
          <p:cNvPr id="39939" name="Text Placeholder 2"/>
          <p:cNvSpPr>
            <a:spLocks noGrp="1"/>
          </p:cNvSpPr>
          <p:nvPr>
            <p:ph type="body" idx="1"/>
          </p:nvPr>
        </p:nvSpPr>
        <p:spPr>
          <a:xfrm>
            <a:off x="457200" y="1143000"/>
            <a:ext cx="4040188" cy="1031875"/>
          </a:xfrm>
        </p:spPr>
        <p:txBody>
          <a:bodyPr/>
          <a:lstStyle/>
          <a:p>
            <a:r>
              <a:rPr lang="en-US" smtClean="0"/>
              <a:t>AACR2 1.1F5: 4+ authors : list the first then …[et al.].</a:t>
            </a:r>
          </a:p>
        </p:txBody>
      </p:sp>
      <p:sp>
        <p:nvSpPr>
          <p:cNvPr id="39940" name="Content Placeholder 3"/>
          <p:cNvSpPr>
            <a:spLocks noGrp="1"/>
          </p:cNvSpPr>
          <p:nvPr>
            <p:ph sz="half" idx="2"/>
          </p:nvPr>
        </p:nvSpPr>
        <p:spPr/>
        <p:txBody>
          <a:bodyPr/>
          <a:lstStyle/>
          <a:p>
            <a:pPr lvl="2" eaLnBrk="1" hangingPunct="1">
              <a:buFont typeface="Wingdings" pitchFamily="2" charset="2"/>
              <a:buNone/>
            </a:pPr>
            <a:r>
              <a:rPr lang="en-US" sz="2400" smtClean="0">
                <a:latin typeface="Arial Unicode MS" pitchFamily="34" charset="-128"/>
                <a:ea typeface="Arial Unicode MS" pitchFamily="34" charset="-128"/>
                <a:cs typeface="Arial Unicode MS" pitchFamily="34" charset="-128"/>
              </a:rPr>
              <a:t>245 00 ‡a Calculus : ‡b single variable / ‡c Deborah Hughes-Hallett … [et al.].</a:t>
            </a:r>
          </a:p>
          <a:p>
            <a:pPr lvl="2" eaLnBrk="1" hangingPunct="1">
              <a:buFont typeface="Arial" charset="0"/>
              <a:buNone/>
            </a:pPr>
            <a:r>
              <a:rPr lang="en-US" sz="2400" smtClean="0">
                <a:latin typeface="Arial Unicode MS" pitchFamily="34" charset="-128"/>
                <a:ea typeface="Arial Unicode MS" pitchFamily="34" charset="-128"/>
                <a:cs typeface="Arial Unicode MS" pitchFamily="34" charset="-128"/>
              </a:rPr>
              <a:t>700 1_ Hughes-Hallett, Deborah.</a:t>
            </a:r>
            <a:endParaRPr lang="en-US" sz="2400" smtClean="0"/>
          </a:p>
          <a:p>
            <a:pPr lvl="2" eaLnBrk="1" hangingPunct="1">
              <a:buFont typeface="Wingdings" pitchFamily="2" charset="2"/>
              <a:buNone/>
            </a:pPr>
            <a:endParaRPr lang="en-US" sz="2400" smtClean="0"/>
          </a:p>
        </p:txBody>
      </p:sp>
      <p:sp>
        <p:nvSpPr>
          <p:cNvPr id="39941" name="Text Placeholder 4"/>
          <p:cNvSpPr>
            <a:spLocks noGrp="1"/>
          </p:cNvSpPr>
          <p:nvPr>
            <p:ph type="body" sz="quarter" idx="3"/>
          </p:nvPr>
        </p:nvSpPr>
        <p:spPr>
          <a:xfrm>
            <a:off x="4645025" y="1371600"/>
            <a:ext cx="4041775" cy="762000"/>
          </a:xfrm>
        </p:spPr>
        <p:txBody>
          <a:bodyPr/>
          <a:lstStyle/>
          <a:p>
            <a:r>
              <a:rPr lang="en-US" smtClean="0"/>
              <a:t>RDA 2.4.1.5 :</a:t>
            </a:r>
          </a:p>
          <a:p>
            <a:r>
              <a:rPr lang="en-US" smtClean="0"/>
              <a:t> 4+ authors: list all </a:t>
            </a:r>
          </a:p>
        </p:txBody>
      </p:sp>
      <p:sp>
        <p:nvSpPr>
          <p:cNvPr id="39942" name="Content Placeholder 5"/>
          <p:cNvSpPr>
            <a:spLocks noGrp="1"/>
          </p:cNvSpPr>
          <p:nvPr>
            <p:ph sz="quarter" idx="4"/>
          </p:nvPr>
        </p:nvSpPr>
        <p:spPr>
          <a:xfrm>
            <a:off x="4645025" y="2174875"/>
            <a:ext cx="4041775" cy="4225925"/>
          </a:xfrm>
        </p:spPr>
        <p:txBody>
          <a:bodyPr/>
          <a:lstStyle/>
          <a:p>
            <a:pPr marL="639763" lvl="1" indent="-273050" eaLnBrk="1" hangingPunct="1">
              <a:buFont typeface="Wingdings 2" pitchFamily="18" charset="2"/>
              <a:buNone/>
            </a:pPr>
            <a:r>
              <a:rPr lang="en-US" sz="2400" smtClean="0">
                <a:latin typeface="Arial Unicode MS" pitchFamily="34" charset="-128"/>
                <a:ea typeface="Arial Unicode MS" pitchFamily="34" charset="-128"/>
                <a:cs typeface="Arial Unicode MS" pitchFamily="34" charset="-128"/>
              </a:rPr>
              <a:t>100 1_ ‡a Hughes-Hallett, Deborah.</a:t>
            </a:r>
          </a:p>
          <a:p>
            <a:pPr marL="639763" lvl="1" indent="-273050" eaLnBrk="1" hangingPunct="1">
              <a:buFont typeface="Wingdings 2" pitchFamily="18" charset="2"/>
              <a:buNone/>
            </a:pPr>
            <a:r>
              <a:rPr lang="en-US" sz="2400" smtClean="0">
                <a:latin typeface="Arial Unicode MS" pitchFamily="34" charset="-128"/>
                <a:ea typeface="Arial Unicode MS" pitchFamily="34" charset="-128"/>
                <a:cs typeface="Arial Unicode MS" pitchFamily="34" charset="-128"/>
              </a:rPr>
              <a:t>245 10 ‡a Calculus : ‡b single variable / ‡c Deborah Hughes-Hallett, Andrew M. Gleason, William G. MacCallum, and David O. Lomen.</a:t>
            </a:r>
            <a:endParaRPr lang="en-US" sz="2400" i="1" smtClean="0">
              <a:latin typeface="Arial Unicode MS" pitchFamily="34" charset="-128"/>
              <a:ea typeface="Arial Unicode MS" pitchFamily="34" charset="-128"/>
              <a:cs typeface="Arial Unicode MS" pitchFamily="34" charset="-128"/>
            </a:endParaRPr>
          </a:p>
          <a:p>
            <a:pPr>
              <a:buFont typeface="Arial" charset="0"/>
              <a:buNone/>
            </a:pPr>
            <a:r>
              <a:rPr lang="en-US" smtClean="0"/>
              <a:t>	</a:t>
            </a:r>
            <a:r>
              <a:rPr lang="en-US" smtClean="0">
                <a:latin typeface="Arial Unicode MS" pitchFamily="34" charset="-128"/>
                <a:ea typeface="Arial Unicode MS" pitchFamily="34" charset="-128"/>
                <a:cs typeface="Arial Unicode MS" pitchFamily="34" charset="-128"/>
              </a:rPr>
              <a:t>700 for Gleason, Andrew M. and others is optional</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t>Rule of 3 is gone</a:t>
            </a:r>
          </a:p>
        </p:txBody>
      </p:sp>
      <p:sp>
        <p:nvSpPr>
          <p:cNvPr id="40963" name="Text Placeholder 2"/>
          <p:cNvSpPr>
            <a:spLocks noGrp="1"/>
          </p:cNvSpPr>
          <p:nvPr>
            <p:ph type="body" idx="1"/>
          </p:nvPr>
        </p:nvSpPr>
        <p:spPr>
          <a:xfrm>
            <a:off x="457200" y="1371600"/>
            <a:ext cx="4040188" cy="457200"/>
          </a:xfrm>
        </p:spPr>
        <p:txBody>
          <a:bodyPr/>
          <a:lstStyle/>
          <a:p>
            <a:r>
              <a:rPr lang="en-US" smtClean="0"/>
              <a:t>AACR2: 1.1F5: 4+ authors</a:t>
            </a:r>
          </a:p>
        </p:txBody>
      </p:sp>
      <p:sp>
        <p:nvSpPr>
          <p:cNvPr id="40964" name="Content Placeholder 3"/>
          <p:cNvSpPr>
            <a:spLocks noGrp="1"/>
          </p:cNvSpPr>
          <p:nvPr>
            <p:ph sz="half" idx="2"/>
          </p:nvPr>
        </p:nvSpPr>
        <p:spPr/>
        <p:txBody>
          <a:bodyPr/>
          <a:lstStyle/>
          <a:p>
            <a:pPr lvl="2" eaLnBrk="1" hangingPunct="1">
              <a:buFont typeface="Wingdings" pitchFamily="2" charset="2"/>
              <a:buNone/>
            </a:pPr>
            <a:r>
              <a:rPr lang="en-US" sz="2400" smtClean="0">
                <a:latin typeface="Arial Unicode MS" pitchFamily="34" charset="-128"/>
                <a:ea typeface="Arial Unicode MS" pitchFamily="34" charset="-128"/>
                <a:cs typeface="Arial Unicode MS" pitchFamily="34" charset="-128"/>
              </a:rPr>
              <a:t>245 00 Calculus : ‡b single variable / ‡c  Deborah Hughes-Hallett … </a:t>
            </a:r>
            <a:r>
              <a:rPr lang="en-US" sz="2400" b="1" smtClean="0">
                <a:latin typeface="Arial Unicode MS" pitchFamily="34" charset="-128"/>
                <a:ea typeface="Arial Unicode MS" pitchFamily="34" charset="-128"/>
                <a:cs typeface="Arial Unicode MS" pitchFamily="34" charset="-128"/>
              </a:rPr>
              <a:t>[et al.].</a:t>
            </a:r>
          </a:p>
          <a:p>
            <a:pPr lvl="2" eaLnBrk="1" hangingPunct="1">
              <a:buFont typeface="Arial" charset="0"/>
              <a:buNone/>
            </a:pPr>
            <a:r>
              <a:rPr lang="en-US" sz="2400" smtClean="0">
                <a:latin typeface="Arial Unicode MS" pitchFamily="34" charset="-128"/>
                <a:ea typeface="Arial Unicode MS" pitchFamily="34" charset="-128"/>
                <a:cs typeface="Arial Unicode MS" pitchFamily="34" charset="-128"/>
              </a:rPr>
              <a:t>700 1_ Hughes-Hallett, Deborah.</a:t>
            </a:r>
            <a:endParaRPr lang="en-US" sz="2400" smtClean="0"/>
          </a:p>
          <a:p>
            <a:pPr lvl="2" eaLnBrk="1" hangingPunct="1">
              <a:buFont typeface="Wingdings" pitchFamily="2" charset="2"/>
              <a:buNone/>
            </a:pPr>
            <a:endParaRPr lang="en-US" sz="2400" smtClean="0"/>
          </a:p>
        </p:txBody>
      </p:sp>
      <p:sp>
        <p:nvSpPr>
          <p:cNvPr id="40965" name="Text Placeholder 4"/>
          <p:cNvSpPr>
            <a:spLocks noGrp="1"/>
          </p:cNvSpPr>
          <p:nvPr>
            <p:ph type="body" sz="quarter" idx="3"/>
          </p:nvPr>
        </p:nvSpPr>
        <p:spPr>
          <a:xfrm>
            <a:off x="4645025" y="1143000"/>
            <a:ext cx="4041775" cy="1031875"/>
          </a:xfrm>
        </p:spPr>
        <p:txBody>
          <a:bodyPr/>
          <a:lstStyle/>
          <a:p>
            <a:r>
              <a:rPr lang="en-US" smtClean="0"/>
              <a:t>RDA 2.4.1.5 optional omission : 4+ authors + LC PCC PS</a:t>
            </a:r>
          </a:p>
        </p:txBody>
      </p:sp>
      <p:sp>
        <p:nvSpPr>
          <p:cNvPr id="40966" name="Content Placeholder 5"/>
          <p:cNvSpPr>
            <a:spLocks noGrp="1"/>
          </p:cNvSpPr>
          <p:nvPr>
            <p:ph sz="quarter" idx="4"/>
          </p:nvPr>
        </p:nvSpPr>
        <p:spPr>
          <a:xfrm>
            <a:off x="4645025" y="2174875"/>
            <a:ext cx="4041775" cy="4225925"/>
          </a:xfrm>
        </p:spPr>
        <p:txBody>
          <a:bodyPr/>
          <a:lstStyle/>
          <a:p>
            <a:pPr marL="639763" lvl="1" indent="-273050" eaLnBrk="1" hangingPunct="1">
              <a:buFont typeface="Wingdings 2" pitchFamily="18" charset="2"/>
              <a:buNone/>
            </a:pPr>
            <a:r>
              <a:rPr lang="en-US" sz="2400" smtClean="0">
                <a:latin typeface="Arial Unicode MS" pitchFamily="34" charset="-128"/>
                <a:ea typeface="Arial Unicode MS" pitchFamily="34" charset="-128"/>
                <a:cs typeface="Arial Unicode MS" pitchFamily="34" charset="-128"/>
              </a:rPr>
              <a:t>100 1_ Hughes-Hallett, Deborah.</a:t>
            </a:r>
          </a:p>
          <a:p>
            <a:pPr marL="639763" lvl="1" indent="-273050" eaLnBrk="1" hangingPunct="1">
              <a:buFont typeface="Wingdings 2" pitchFamily="18" charset="2"/>
              <a:buNone/>
            </a:pPr>
            <a:r>
              <a:rPr lang="en-US" sz="2400" smtClean="0">
                <a:latin typeface="Arial Unicode MS" pitchFamily="34" charset="-128"/>
                <a:ea typeface="Arial Unicode MS" pitchFamily="34" charset="-128"/>
                <a:cs typeface="Arial Unicode MS" pitchFamily="34" charset="-128"/>
              </a:rPr>
              <a:t>245 10 Calculus : ‡b single variable / ‡c  Deborah Hughes-Hallett </a:t>
            </a:r>
            <a:r>
              <a:rPr lang="en-US" sz="2400" b="1" smtClean="0">
                <a:latin typeface="Arial Unicode MS" pitchFamily="34" charset="-128"/>
                <a:ea typeface="Arial Unicode MS" pitchFamily="34" charset="-128"/>
                <a:cs typeface="Arial Unicode MS" pitchFamily="34" charset="-128"/>
              </a:rPr>
              <a:t>[and three others].</a:t>
            </a:r>
            <a:endParaRPr lang="en-US" sz="2400" b="1" i="1" smtClean="0">
              <a:latin typeface="Arial Unicode MS" pitchFamily="34" charset="-128"/>
              <a:ea typeface="Arial Unicode MS" pitchFamily="34" charset="-128"/>
              <a:cs typeface="Arial Unicode MS" pitchFamily="34" charset="-128"/>
            </a:endParaRPr>
          </a:p>
          <a:p>
            <a:pPr>
              <a:buFont typeface="Arial" charset="0"/>
              <a:buNone/>
            </a:pPr>
            <a:r>
              <a:rPr lang="en-US" smtClean="0"/>
              <a:t>	</a:t>
            </a:r>
            <a:r>
              <a:rPr lang="en-US" smtClean="0">
                <a:latin typeface="Arial Unicode MS" pitchFamily="34" charset="-128"/>
                <a:ea typeface="Arial Unicode MS" pitchFamily="34" charset="-128"/>
                <a:cs typeface="Arial Unicode MS" pitchFamily="34" charset="-128"/>
              </a:rPr>
              <a:t>700 for others is optional</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smtClean="0"/>
              <a:t>245 subtitles and noun phrases</a:t>
            </a:r>
            <a:br>
              <a:rPr lang="en-US" smtClean="0"/>
            </a:br>
            <a:endParaRPr lang="en-US" sz="2400" b="1" smtClean="0"/>
          </a:p>
        </p:txBody>
      </p:sp>
      <p:sp>
        <p:nvSpPr>
          <p:cNvPr id="41987" name="Text Placeholder 2"/>
          <p:cNvSpPr>
            <a:spLocks noGrp="1"/>
          </p:cNvSpPr>
          <p:nvPr>
            <p:ph type="body" idx="1"/>
          </p:nvPr>
        </p:nvSpPr>
        <p:spPr/>
        <p:txBody>
          <a:bodyPr/>
          <a:lstStyle/>
          <a:p>
            <a:r>
              <a:rPr lang="en-US" smtClean="0"/>
              <a:t>AACR	</a:t>
            </a:r>
          </a:p>
        </p:txBody>
      </p:sp>
      <p:sp>
        <p:nvSpPr>
          <p:cNvPr id="41988" name="Content Placeholder 3"/>
          <p:cNvSpPr>
            <a:spLocks noGrp="1"/>
          </p:cNvSpPr>
          <p:nvPr>
            <p:ph sz="half" idx="2"/>
          </p:nvPr>
        </p:nvSpPr>
        <p:spPr/>
        <p:txBody>
          <a:bodyPr/>
          <a:lstStyle/>
          <a:p>
            <a:pPr marL="342900" lvl="1" indent="-342900">
              <a:buFont typeface="Arial" charset="0"/>
              <a:buNone/>
            </a:pPr>
            <a:r>
              <a:rPr lang="en-US" sz="2400" smtClean="0">
                <a:latin typeface="Arial Unicode MS" pitchFamily="34" charset="-128"/>
                <a:ea typeface="Arial Unicode MS" pitchFamily="34" charset="-128"/>
                <a:cs typeface="Arial Unicode MS" pitchFamily="34" charset="-128"/>
              </a:rPr>
              <a:t>245 10 ‡a Antiquities : ‡b seven stories / ‡c John Crowley.</a:t>
            </a:r>
          </a:p>
          <a:p>
            <a:pPr marL="342900" lvl="1" indent="-342900">
              <a:buFont typeface="Arial" charset="0"/>
              <a:buNone/>
            </a:pPr>
            <a:endParaRPr lang="en-US" sz="2400" smtClean="0">
              <a:latin typeface="Arial Unicode MS" pitchFamily="34" charset="-128"/>
              <a:ea typeface="Arial Unicode MS" pitchFamily="34" charset="-128"/>
              <a:cs typeface="Arial Unicode MS" pitchFamily="34" charset="-128"/>
            </a:endParaRPr>
          </a:p>
          <a:p>
            <a:pPr marL="342900" lvl="1" indent="-342900">
              <a:buFont typeface="Arial" charset="0"/>
              <a:buNone/>
            </a:pPr>
            <a:endParaRPr lang="en-US" sz="2400" smtClean="0">
              <a:latin typeface="Arial Unicode MS" pitchFamily="34" charset="-128"/>
              <a:ea typeface="Arial Unicode MS" pitchFamily="34" charset="-128"/>
              <a:cs typeface="Arial Unicode MS" pitchFamily="34" charset="-128"/>
            </a:endParaRPr>
          </a:p>
          <a:p>
            <a:pPr marL="342900" lvl="1" indent="-342900">
              <a:buFont typeface="Arial" charset="0"/>
              <a:buNone/>
            </a:pPr>
            <a:r>
              <a:rPr lang="en-US" sz="2400" smtClean="0">
                <a:latin typeface="Arial Unicode MS" pitchFamily="34" charset="-128"/>
                <a:ea typeface="Arial Unicode MS" pitchFamily="34" charset="-128"/>
                <a:cs typeface="Arial Unicode MS" pitchFamily="34" charset="-128"/>
              </a:rPr>
              <a:t>245 10 ‡a Otherwise : ‡b three novels  / ‡c by John Crowley.</a:t>
            </a:r>
          </a:p>
          <a:p>
            <a:endParaRPr lang="en-US" smtClean="0"/>
          </a:p>
        </p:txBody>
      </p:sp>
      <p:sp>
        <p:nvSpPr>
          <p:cNvPr id="41989" name="Text Placeholder 4"/>
          <p:cNvSpPr>
            <a:spLocks noGrp="1"/>
          </p:cNvSpPr>
          <p:nvPr>
            <p:ph type="body" sz="quarter" idx="3"/>
          </p:nvPr>
        </p:nvSpPr>
        <p:spPr/>
        <p:txBody>
          <a:bodyPr/>
          <a:lstStyle/>
          <a:p>
            <a:r>
              <a:rPr lang="en-US" smtClean="0"/>
              <a:t>RDA 2.4.1.8</a:t>
            </a:r>
          </a:p>
        </p:txBody>
      </p:sp>
      <p:sp>
        <p:nvSpPr>
          <p:cNvPr id="41990" name="Content Placeholder 5"/>
          <p:cNvSpPr>
            <a:spLocks noGrp="1"/>
          </p:cNvSpPr>
          <p:nvPr>
            <p:ph sz="quarter" idx="4"/>
          </p:nvPr>
        </p:nvSpPr>
        <p:spPr/>
        <p:txBody>
          <a:bodyPr/>
          <a:lstStyle/>
          <a:p>
            <a:pPr marL="342900" lvl="1" indent="-342900">
              <a:buFont typeface="Arial" charset="0"/>
              <a:buNone/>
            </a:pPr>
            <a:r>
              <a:rPr lang="en-US" sz="2400" smtClean="0">
                <a:latin typeface="Arial Unicode MS" pitchFamily="34" charset="-128"/>
                <a:ea typeface="Arial Unicode MS" pitchFamily="34" charset="-128"/>
                <a:cs typeface="Arial Unicode MS" pitchFamily="34" charset="-128"/>
              </a:rPr>
              <a:t>245 10 ‡a Antiquities : ‡b seven stories / ‡c John Crowley.  </a:t>
            </a:r>
          </a:p>
          <a:p>
            <a:pPr marL="342900" lvl="1" indent="-342900">
              <a:buFont typeface="Arial" charset="0"/>
              <a:buNone/>
            </a:pPr>
            <a:r>
              <a:rPr lang="en-US" b="1" smtClean="0">
                <a:solidFill>
                  <a:srgbClr val="0070C0"/>
                </a:solidFill>
                <a:latin typeface="Arial Unicode MS" pitchFamily="34" charset="-128"/>
                <a:ea typeface="Arial Unicode MS" pitchFamily="34" charset="-128"/>
                <a:cs typeface="Arial Unicode MS" pitchFamily="34" charset="-128"/>
              </a:rPr>
              <a:t>no change--no grammatical connection</a:t>
            </a:r>
          </a:p>
          <a:p>
            <a:pPr marL="342900" lvl="1" indent="-342900">
              <a:buFont typeface="Arial" charset="0"/>
              <a:buNone/>
            </a:pPr>
            <a:endParaRPr lang="en-US" smtClean="0">
              <a:latin typeface="Arial Unicode MS" pitchFamily="34" charset="-128"/>
              <a:ea typeface="Arial Unicode MS" pitchFamily="34" charset="-128"/>
              <a:cs typeface="Arial Unicode MS" pitchFamily="34" charset="-128"/>
            </a:endParaRPr>
          </a:p>
          <a:p>
            <a:pPr>
              <a:buFont typeface="Arial" charset="0"/>
              <a:buNone/>
            </a:pPr>
            <a:r>
              <a:rPr lang="en-US" smtClean="0">
                <a:latin typeface="Arial Unicode MS" pitchFamily="34" charset="-128"/>
                <a:ea typeface="Arial Unicode MS" pitchFamily="34" charset="-128"/>
                <a:cs typeface="Arial Unicode MS" pitchFamily="34" charset="-128"/>
              </a:rPr>
              <a:t>245 10 ‡a Otherwise / </a:t>
            </a:r>
            <a:r>
              <a:rPr lang="en-US" b="1" smtClean="0">
                <a:latin typeface="Arial Unicode MS" pitchFamily="34" charset="-128"/>
                <a:ea typeface="Arial Unicode MS" pitchFamily="34" charset="-128"/>
                <a:cs typeface="Arial Unicode MS" pitchFamily="34" charset="-128"/>
              </a:rPr>
              <a:t>‡c</a:t>
            </a:r>
            <a:r>
              <a:rPr lang="en-US" smtClean="0">
                <a:latin typeface="Arial Unicode MS" pitchFamily="34" charset="-128"/>
                <a:ea typeface="Arial Unicode MS" pitchFamily="34" charset="-128"/>
                <a:cs typeface="Arial Unicode MS" pitchFamily="34" charset="-128"/>
              </a:rPr>
              <a:t> </a:t>
            </a:r>
            <a:r>
              <a:rPr lang="en-US" b="1" smtClean="0">
                <a:latin typeface="Arial Unicode MS" pitchFamily="34" charset="-128"/>
                <a:ea typeface="Arial Unicode MS" pitchFamily="34" charset="-128"/>
                <a:cs typeface="Arial Unicode MS" pitchFamily="34" charset="-128"/>
              </a:rPr>
              <a:t>three novels by John Crowley</a:t>
            </a:r>
            <a:r>
              <a:rPr lang="en-US" smtClean="0">
                <a:latin typeface="Arial Unicode MS" pitchFamily="34" charset="-128"/>
                <a:ea typeface="Arial Unicode MS" pitchFamily="34" charset="-128"/>
                <a:cs typeface="Arial Unicode MS" pitchFamily="34" charset="-128"/>
              </a:rPr>
              <a:t>. </a:t>
            </a:r>
          </a:p>
          <a:p>
            <a:pPr>
              <a:buFont typeface="Arial" charset="0"/>
              <a:buNone/>
            </a:pPr>
            <a:r>
              <a:rPr lang="en-US" sz="2000" b="1" smtClean="0">
                <a:solidFill>
                  <a:srgbClr val="0070C0"/>
                </a:solidFill>
                <a:latin typeface="Arial Unicode MS" pitchFamily="34" charset="-128"/>
                <a:ea typeface="Arial Unicode MS" pitchFamily="34" charset="-128"/>
                <a:cs typeface="Arial Unicode MS" pitchFamily="34" charset="-128"/>
              </a:rPr>
              <a:t>RDA change--grammatical connection</a:t>
            </a:r>
            <a:endParaRPr lang="en-US" sz="2000" smtClean="0"/>
          </a:p>
        </p:txBody>
      </p:sp>
      <p:sp>
        <p:nvSpPr>
          <p:cNvPr id="8" name="Oval 7"/>
          <p:cNvSpPr/>
          <p:nvPr/>
        </p:nvSpPr>
        <p:spPr>
          <a:xfrm flipV="1">
            <a:off x="6781800" y="4724400"/>
            <a:ext cx="5334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250 Edition </a:t>
            </a:r>
            <a:r>
              <a:rPr lang="en-US" sz="3600" smtClean="0"/>
              <a:t>– transcribe what you see</a:t>
            </a:r>
          </a:p>
        </p:txBody>
      </p:sp>
      <p:sp>
        <p:nvSpPr>
          <p:cNvPr id="43011" name="Text Placeholder 2"/>
          <p:cNvSpPr>
            <a:spLocks noGrp="1"/>
          </p:cNvSpPr>
          <p:nvPr>
            <p:ph type="body" idx="1"/>
          </p:nvPr>
        </p:nvSpPr>
        <p:spPr>
          <a:xfrm>
            <a:off x="457200" y="1371600"/>
            <a:ext cx="4040188" cy="803275"/>
          </a:xfrm>
        </p:spPr>
        <p:txBody>
          <a:bodyPr/>
          <a:lstStyle/>
          <a:p>
            <a:r>
              <a:rPr lang="en-US" smtClean="0"/>
              <a:t>AACR2 </a:t>
            </a:r>
          </a:p>
          <a:p>
            <a:r>
              <a:rPr lang="en-US" smtClean="0"/>
              <a:t>1.2B1, B.5A, C.2B1, C.3B1</a:t>
            </a:r>
          </a:p>
        </p:txBody>
      </p:sp>
      <p:sp>
        <p:nvSpPr>
          <p:cNvPr id="4" name="Content Placeholder 3"/>
          <p:cNvSpPr>
            <a:spLocks noGrp="1"/>
          </p:cNvSpPr>
          <p:nvPr>
            <p:ph sz="half" idx="2"/>
          </p:nvPr>
        </p:nvSpPr>
        <p:spPr/>
        <p:txBody>
          <a:bodyPr/>
          <a:lstStyle/>
          <a:p>
            <a:pPr>
              <a:buNone/>
              <a:defRPr/>
            </a:pPr>
            <a:r>
              <a:rPr lang="en-US" dirty="0"/>
              <a:t>Abbreviate full words</a:t>
            </a:r>
          </a:p>
          <a:p>
            <a:pPr>
              <a:buNone/>
              <a:defRPr/>
            </a:pPr>
            <a:r>
              <a:rPr lang="en-US" dirty="0"/>
              <a:t>Source: First edition</a:t>
            </a:r>
          </a:p>
          <a:p>
            <a:pPr marL="457200" indent="-457200">
              <a:buFont typeface="Arial" charset="0"/>
              <a:buAutoNum type="arabicPlain" startAt="250"/>
              <a:defRPr/>
            </a:pPr>
            <a:r>
              <a:rPr lang="en-US" dirty="0">
                <a:ea typeface="Arial Unicode MS" pitchFamily="34" charset="-128"/>
                <a:cs typeface="Arial Unicode MS" pitchFamily="34" charset="-128"/>
              </a:rPr>
              <a:t>      1st ed.</a:t>
            </a:r>
            <a:endParaRPr lang="en-US" dirty="0"/>
          </a:p>
          <a:p>
            <a:pPr marL="457200" indent="-457200">
              <a:buNone/>
              <a:defRPr/>
            </a:pPr>
            <a:endParaRPr lang="en-US" dirty="0"/>
          </a:p>
          <a:p>
            <a:pPr>
              <a:buNone/>
              <a:defRPr/>
            </a:pPr>
            <a:r>
              <a:rPr lang="en-US" dirty="0"/>
              <a:t>Source: </a:t>
            </a:r>
            <a:r>
              <a:rPr lang="en-US" dirty="0">
                <a:ea typeface="Arial Unicode MS" pitchFamily="34" charset="-128"/>
                <a:cs typeface="Arial Unicode MS" pitchFamily="34" charset="-128"/>
              </a:rPr>
              <a:t>2nd </a:t>
            </a:r>
            <a:r>
              <a:rPr lang="en-US" dirty="0"/>
              <a:t>ed.</a:t>
            </a:r>
          </a:p>
          <a:p>
            <a:pPr>
              <a:buNone/>
              <a:defRPr/>
            </a:pPr>
            <a:endParaRPr lang="en-US" dirty="0"/>
          </a:p>
          <a:p>
            <a:pPr>
              <a:buNone/>
              <a:defRPr/>
            </a:pPr>
            <a:r>
              <a:rPr lang="en-US" dirty="0"/>
              <a:t>250  	</a:t>
            </a:r>
            <a:r>
              <a:rPr lang="en-US" dirty="0">
                <a:ea typeface="Arial Unicode MS" pitchFamily="34" charset="-128"/>
                <a:cs typeface="Arial Unicode MS" pitchFamily="34" charset="-128"/>
              </a:rPr>
              <a:t> 2nd </a:t>
            </a:r>
            <a:r>
              <a:rPr lang="en-US" dirty="0"/>
              <a:t>ed.</a:t>
            </a:r>
          </a:p>
        </p:txBody>
      </p:sp>
      <p:sp>
        <p:nvSpPr>
          <p:cNvPr id="43013" name="Text Placeholder 4"/>
          <p:cNvSpPr>
            <a:spLocks noGrp="1"/>
          </p:cNvSpPr>
          <p:nvPr>
            <p:ph type="body" sz="quarter" idx="3"/>
          </p:nvPr>
        </p:nvSpPr>
        <p:spPr/>
        <p:txBody>
          <a:bodyPr/>
          <a:lstStyle/>
          <a:p>
            <a:r>
              <a:rPr lang="en-US" smtClean="0"/>
              <a:t>RDA 2.5.1.4, B.4, 1.8.1  and D.1.2.1</a:t>
            </a:r>
          </a:p>
        </p:txBody>
      </p:sp>
      <p:sp>
        <p:nvSpPr>
          <p:cNvPr id="43014" name="Content Placeholder 5"/>
          <p:cNvSpPr>
            <a:spLocks noGrp="1"/>
          </p:cNvSpPr>
          <p:nvPr>
            <p:ph sz="quarter" idx="4"/>
          </p:nvPr>
        </p:nvSpPr>
        <p:spPr/>
        <p:txBody>
          <a:bodyPr/>
          <a:lstStyle/>
          <a:p>
            <a:pPr>
              <a:buFont typeface="Arial" charset="0"/>
              <a:buNone/>
            </a:pPr>
            <a:r>
              <a:rPr lang="en-US" dirty="0" smtClean="0"/>
              <a:t>Transcribe what’s there</a:t>
            </a:r>
          </a:p>
          <a:p>
            <a:pPr>
              <a:buFont typeface="Arial" charset="0"/>
              <a:buNone/>
            </a:pPr>
            <a:r>
              <a:rPr lang="en-US" dirty="0" smtClean="0"/>
              <a:t>Source: First edition</a:t>
            </a:r>
          </a:p>
          <a:p>
            <a:pPr>
              <a:buFont typeface="Arial" charset="0"/>
              <a:buNone/>
            </a:pPr>
            <a:r>
              <a:rPr lang="en-US" dirty="0" smtClean="0"/>
              <a:t>250	 First edition.</a:t>
            </a:r>
          </a:p>
          <a:p>
            <a:pPr>
              <a:buFont typeface="Arial" charset="0"/>
              <a:buNone/>
            </a:pPr>
            <a:endParaRPr lang="en-US" dirty="0" smtClean="0"/>
          </a:p>
          <a:p>
            <a:pPr>
              <a:buFont typeface="Arial" charset="0"/>
              <a:buNone/>
            </a:pPr>
            <a:r>
              <a:rPr lang="en-US" dirty="0" smtClean="0"/>
              <a:t>Source: </a:t>
            </a:r>
            <a:r>
              <a:rPr lang="en-US" dirty="0" smtClean="0">
                <a:ea typeface="Arial Unicode MS" pitchFamily="34" charset="-128"/>
                <a:cs typeface="Arial Unicode MS" pitchFamily="34" charset="-128"/>
              </a:rPr>
              <a:t>2nd </a:t>
            </a:r>
            <a:r>
              <a:rPr lang="en-US" dirty="0" smtClean="0"/>
              <a:t>ed.</a:t>
            </a:r>
          </a:p>
          <a:p>
            <a:pPr>
              <a:buFont typeface="Arial" charset="0"/>
              <a:buNone/>
            </a:pPr>
            <a:endParaRPr lang="en-US" dirty="0" smtClean="0"/>
          </a:p>
          <a:p>
            <a:pPr>
              <a:buFont typeface="Arial" charset="0"/>
              <a:buNone/>
            </a:pPr>
            <a:r>
              <a:rPr lang="en-US" dirty="0" smtClean="0"/>
              <a:t>250  	</a:t>
            </a:r>
            <a:r>
              <a:rPr lang="en-US" dirty="0" smtClean="0">
                <a:ea typeface="Arial Unicode MS" pitchFamily="34" charset="-128"/>
                <a:cs typeface="Arial Unicode MS" pitchFamily="34" charset="-128"/>
              </a:rPr>
              <a:t> 2nd </a:t>
            </a:r>
            <a:r>
              <a:rPr lang="en-US" dirty="0" smtClean="0"/>
              <a:t>ed..</a:t>
            </a:r>
          </a:p>
          <a:p>
            <a:pPr>
              <a:buFont typeface="Arial" charset="0"/>
              <a:buNone/>
            </a:pPr>
            <a:r>
              <a:rPr lang="en-US" dirty="0" smtClean="0">
                <a:solidFill>
                  <a:srgbClr val="0070C0"/>
                </a:solidFill>
                <a:ea typeface="Arial Unicode MS" pitchFamily="34" charset="-128"/>
                <a:cs typeface="Arial Unicode MS" pitchFamily="34" charset="-128"/>
              </a:rPr>
              <a:t>note ending punctuation</a:t>
            </a:r>
            <a:endParaRPr lang="en-US"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6"/>
          <p:cNvSpPr>
            <a:spLocks noGrp="1"/>
          </p:cNvSpPr>
          <p:nvPr>
            <p:ph type="title"/>
          </p:nvPr>
        </p:nvSpPr>
        <p:spPr/>
        <p:txBody>
          <a:bodyPr/>
          <a:lstStyle/>
          <a:p>
            <a:r>
              <a:rPr lang="en-US" smtClean="0"/>
              <a:t>Field 264 replaces 260</a:t>
            </a:r>
            <a:br>
              <a:rPr lang="en-US" smtClean="0"/>
            </a:br>
            <a:r>
              <a:rPr lang="en-US" sz="4000" smtClean="0"/>
              <a:t>and is repeatable</a:t>
            </a:r>
            <a:endParaRPr lang="en-US" smtClean="0"/>
          </a:p>
        </p:txBody>
      </p:sp>
      <p:sp>
        <p:nvSpPr>
          <p:cNvPr id="44035" name="Content Placeholder 7"/>
          <p:cNvSpPr>
            <a:spLocks noGrp="1"/>
          </p:cNvSpPr>
          <p:nvPr>
            <p:ph idx="1"/>
          </p:nvPr>
        </p:nvSpPr>
        <p:spPr/>
        <p:txBody>
          <a:bodyPr/>
          <a:lstStyle/>
          <a:p>
            <a:pPr marL="0" indent="0">
              <a:buFont typeface="Arial" charset="0"/>
              <a:buNone/>
            </a:pPr>
            <a:r>
              <a:rPr lang="en-US" sz="2800" smtClean="0">
                <a:hlinkClick r:id="rId3"/>
              </a:rPr>
              <a:t>http://www.loc.gov/marc/bibliographic/bd264.html</a:t>
            </a:r>
            <a:endParaRPr lang="en-US" sz="2800" smtClean="0"/>
          </a:p>
          <a:p>
            <a:pPr marL="0" indent="0">
              <a:buFont typeface="Arial" charset="0"/>
              <a:buNone/>
            </a:pPr>
            <a:r>
              <a:rPr lang="en-US" smtClean="0"/>
              <a:t>264: Production, Publication, Distribution, Manufacture, and Copyright Statements</a:t>
            </a:r>
          </a:p>
          <a:p>
            <a:pPr marL="0" indent="0">
              <a:buFont typeface="Arial" charset="0"/>
              <a:buNone/>
            </a:pPr>
            <a:r>
              <a:rPr lang="en-US" smtClean="0"/>
              <a:t>First indicator: sequence of statements </a:t>
            </a:r>
          </a:p>
          <a:p>
            <a:pPr marL="0" indent="0">
              <a:buFont typeface="Arial" charset="0"/>
              <a:buNone/>
            </a:pPr>
            <a:r>
              <a:rPr lang="en-US" smtClean="0"/>
              <a:t>	Blank = Not applicable/No information provided/Earliest</a:t>
            </a:r>
          </a:p>
          <a:p>
            <a:pPr marL="0" indent="0">
              <a:buFont typeface="Arial" charset="0"/>
              <a:buNone/>
            </a:pPr>
            <a:r>
              <a:rPr lang="en-US" smtClean="0"/>
              <a:t>	2 = Intervening</a:t>
            </a:r>
          </a:p>
          <a:p>
            <a:pPr marL="0" indent="0">
              <a:buFont typeface="Arial" charset="0"/>
              <a:buNone/>
            </a:pPr>
            <a:r>
              <a:rPr lang="en-US" smtClean="0"/>
              <a:t>	3 = Current/Latest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title"/>
          </p:nvPr>
        </p:nvSpPr>
        <p:spPr/>
        <p:txBody>
          <a:bodyPr/>
          <a:lstStyle/>
          <a:p>
            <a:r>
              <a:rPr lang="en-US" smtClean="0"/>
              <a:t>Your feelings about RDA?</a:t>
            </a:r>
            <a:br>
              <a:rPr lang="en-US" smtClean="0"/>
            </a:br>
            <a:r>
              <a:rPr lang="en-US" sz="1400" smtClean="0"/>
              <a:t>(google images)</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676400"/>
            <a:ext cx="6302375" cy="479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6"/>
          <p:cNvSpPr>
            <a:spLocks noGrp="1"/>
          </p:cNvSpPr>
          <p:nvPr>
            <p:ph type="title"/>
          </p:nvPr>
        </p:nvSpPr>
        <p:spPr/>
        <p:txBody>
          <a:bodyPr/>
          <a:lstStyle/>
          <a:p>
            <a:r>
              <a:rPr lang="en-US" smtClean="0"/>
              <a:t>Field 264 replaces 260</a:t>
            </a:r>
            <a:br>
              <a:rPr lang="en-US" smtClean="0"/>
            </a:br>
            <a:r>
              <a:rPr lang="en-US" sz="4000" smtClean="0"/>
              <a:t>and is repeatable</a:t>
            </a:r>
          </a:p>
        </p:txBody>
      </p:sp>
      <p:sp>
        <p:nvSpPr>
          <p:cNvPr id="45059" name="Content Placeholder 7"/>
          <p:cNvSpPr>
            <a:spLocks noGrp="1"/>
          </p:cNvSpPr>
          <p:nvPr>
            <p:ph idx="1"/>
          </p:nvPr>
        </p:nvSpPr>
        <p:spPr/>
        <p:txBody>
          <a:bodyPr/>
          <a:lstStyle/>
          <a:p>
            <a:pPr marL="0" indent="0">
              <a:buFont typeface="Arial" charset="0"/>
              <a:buNone/>
            </a:pPr>
            <a:r>
              <a:rPr lang="en-US" sz="2800" dirty="0" smtClean="0">
                <a:hlinkClick r:id="rId3"/>
              </a:rPr>
              <a:t>http://www.loc.gov/marc/bibliographic/bd264.html</a:t>
            </a:r>
            <a:endParaRPr lang="en-US" sz="2800" dirty="0" smtClean="0"/>
          </a:p>
          <a:p>
            <a:pPr marL="0" indent="0">
              <a:buFont typeface="Arial" charset="0"/>
              <a:buNone/>
            </a:pPr>
            <a:r>
              <a:rPr lang="en-US" sz="2800" dirty="0" smtClean="0"/>
              <a:t>264: Production, Publication, Distribution, Manufacture, and Copyright Statements</a:t>
            </a:r>
          </a:p>
          <a:p>
            <a:pPr marL="0" indent="0">
              <a:buFont typeface="Arial" charset="0"/>
              <a:buNone/>
            </a:pPr>
            <a:r>
              <a:rPr lang="en-US" sz="2800" dirty="0" smtClean="0"/>
              <a:t>Second indicator: function of entity</a:t>
            </a:r>
          </a:p>
          <a:p>
            <a:pPr marL="0" indent="0">
              <a:buFont typeface="Arial" charset="0"/>
              <a:buNone/>
            </a:pPr>
            <a:r>
              <a:rPr lang="en-US" sz="2800" dirty="0" smtClean="0"/>
              <a:t>	0 = Production</a:t>
            </a:r>
          </a:p>
          <a:p>
            <a:pPr marL="0" indent="0">
              <a:buFont typeface="Arial" charset="0"/>
              <a:buNone/>
            </a:pPr>
            <a:r>
              <a:rPr lang="en-US" sz="2800" dirty="0" smtClean="0"/>
              <a:t>	</a:t>
            </a:r>
            <a:r>
              <a:rPr lang="en-US" sz="2800" dirty="0" smtClean="0">
                <a:solidFill>
                  <a:schemeClr val="accent2"/>
                </a:solidFill>
              </a:rPr>
              <a:t>1 = Publication</a:t>
            </a:r>
          </a:p>
          <a:p>
            <a:pPr marL="0" indent="0">
              <a:buFont typeface="Arial" charset="0"/>
              <a:buNone/>
            </a:pPr>
            <a:r>
              <a:rPr lang="en-US" sz="2800" dirty="0" smtClean="0"/>
              <a:t>	2 = Distribution</a:t>
            </a:r>
          </a:p>
          <a:p>
            <a:pPr marL="0" indent="0">
              <a:buFont typeface="Arial" charset="0"/>
              <a:buNone/>
            </a:pPr>
            <a:r>
              <a:rPr lang="en-US" sz="2800" dirty="0" smtClean="0"/>
              <a:t>	3 = Manufacture</a:t>
            </a:r>
          </a:p>
          <a:p>
            <a:pPr marL="0" indent="0">
              <a:buFont typeface="Arial" charset="0"/>
              <a:buNone/>
            </a:pPr>
            <a:r>
              <a:rPr lang="en-US" sz="2800" dirty="0" smtClean="0"/>
              <a:t>	</a:t>
            </a:r>
            <a:r>
              <a:rPr lang="en-US" sz="2800" dirty="0" smtClean="0">
                <a:solidFill>
                  <a:schemeClr val="accent2"/>
                </a:solidFill>
              </a:rPr>
              <a:t>4 = Copyright Notice Date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smtClean="0"/>
              <a:t>“Old” RDA record: 260 used</a:t>
            </a:r>
          </a:p>
        </p:txBody>
      </p:sp>
      <p:pic>
        <p:nvPicPr>
          <p:cNvPr id="46083"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1600200"/>
            <a:ext cx="8229600" cy="5106988"/>
          </a:xfr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smtClean="0"/>
              <a:t>“New” RDA record: 264 used</a:t>
            </a:r>
          </a:p>
        </p:txBody>
      </p:sp>
      <p:sp>
        <p:nvSpPr>
          <p:cNvPr id="47107" name="Content Placeholder 1"/>
          <p:cNvSpPr>
            <a:spLocks noGrp="1"/>
          </p:cNvSpPr>
          <p:nvPr>
            <p:ph idx="1"/>
          </p:nvPr>
        </p:nvSpPr>
        <p:spPr/>
        <p:txBody>
          <a:bodyPr/>
          <a:lstStyle/>
          <a:p>
            <a:endParaRPr lang="en-US" dirty="0" smtClean="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295400"/>
            <a:ext cx="8382000" cy="5446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sz="4000" smtClean="0"/>
              <a:t>260 -&gt; 264; transcribe what you see, make notes when necessary</a:t>
            </a:r>
          </a:p>
        </p:txBody>
      </p:sp>
      <p:sp>
        <p:nvSpPr>
          <p:cNvPr id="48131" name="Text Placeholder 2"/>
          <p:cNvSpPr>
            <a:spLocks noGrp="1"/>
          </p:cNvSpPr>
          <p:nvPr>
            <p:ph type="body" idx="1"/>
          </p:nvPr>
        </p:nvSpPr>
        <p:spPr/>
        <p:txBody>
          <a:bodyPr/>
          <a:lstStyle/>
          <a:p>
            <a:r>
              <a:rPr lang="en-US" smtClean="0"/>
              <a:t>AACR	1.4B6,1.4C4	</a:t>
            </a:r>
          </a:p>
        </p:txBody>
      </p:sp>
      <p:sp>
        <p:nvSpPr>
          <p:cNvPr id="48132" name="Content Placeholder 3"/>
          <p:cNvSpPr>
            <a:spLocks noGrp="1"/>
          </p:cNvSpPr>
          <p:nvPr>
            <p:ph sz="half" idx="2"/>
          </p:nvPr>
        </p:nvSpPr>
        <p:spPr/>
        <p:txBody>
          <a:bodyPr/>
          <a:lstStyle/>
          <a:p>
            <a:pPr>
              <a:buFont typeface="Arial" charset="0"/>
              <a:buNone/>
            </a:pPr>
            <a:r>
              <a:rPr lang="en-US" smtClean="0"/>
              <a:t>Source: Inarticulate Publishing, Columbus, 2010</a:t>
            </a:r>
          </a:p>
          <a:p>
            <a:pPr>
              <a:buFont typeface="Arial" charset="0"/>
              <a:buNone/>
            </a:pPr>
            <a:endParaRPr lang="en-US" smtClean="0"/>
          </a:p>
          <a:p>
            <a:pPr>
              <a:buFont typeface="Arial" charset="0"/>
              <a:buNone/>
            </a:pPr>
            <a:r>
              <a:rPr lang="en-US" smtClean="0"/>
              <a:t>260   Columbus [Ohio] : $b Inarticulate Pub. , $c 2010.</a:t>
            </a:r>
          </a:p>
        </p:txBody>
      </p:sp>
      <p:sp>
        <p:nvSpPr>
          <p:cNvPr id="48133" name="Text Placeholder 4"/>
          <p:cNvSpPr>
            <a:spLocks noGrp="1"/>
          </p:cNvSpPr>
          <p:nvPr>
            <p:ph type="body" sz="quarter" idx="3"/>
          </p:nvPr>
        </p:nvSpPr>
        <p:spPr/>
        <p:txBody>
          <a:bodyPr/>
          <a:lstStyle/>
          <a:p>
            <a:r>
              <a:rPr lang="en-US" smtClean="0"/>
              <a:t>RDA 2.8.1.4, 2.20.7.3</a:t>
            </a:r>
          </a:p>
        </p:txBody>
      </p:sp>
      <p:sp>
        <p:nvSpPr>
          <p:cNvPr id="48134" name="Content Placeholder 5"/>
          <p:cNvSpPr>
            <a:spLocks noGrp="1"/>
          </p:cNvSpPr>
          <p:nvPr>
            <p:ph sz="quarter" idx="4"/>
          </p:nvPr>
        </p:nvSpPr>
        <p:spPr/>
        <p:txBody>
          <a:bodyPr/>
          <a:lstStyle/>
          <a:p>
            <a:pPr>
              <a:buFont typeface="Arial" charset="0"/>
              <a:buNone/>
            </a:pPr>
            <a:r>
              <a:rPr lang="en-US" smtClean="0"/>
              <a:t>Source: Inarticulate Publishing, Columbus,  2010</a:t>
            </a:r>
          </a:p>
          <a:p>
            <a:pPr>
              <a:buFont typeface="Arial" charset="0"/>
              <a:buNone/>
            </a:pPr>
            <a:endParaRPr lang="en-US" smtClean="0"/>
          </a:p>
          <a:p>
            <a:pPr>
              <a:buFont typeface="Arial" charset="0"/>
              <a:buNone/>
            </a:pPr>
            <a:r>
              <a:rPr lang="en-US" smtClean="0"/>
              <a:t>264_1  Columbus : $b Inarticulate Publishing , $c 2010.</a:t>
            </a:r>
          </a:p>
          <a:p>
            <a:pPr>
              <a:buFont typeface="Arial" charset="0"/>
              <a:buNone/>
            </a:pPr>
            <a:r>
              <a:rPr lang="en-US" smtClean="0"/>
              <a:t>500  Published in Ohio.</a:t>
            </a:r>
          </a:p>
          <a:p>
            <a:pPr>
              <a:buFont typeface="Arial" charset="0"/>
              <a:buNone/>
            </a:pPr>
            <a:r>
              <a:rPr lang="en-US" smtClean="0"/>
              <a:t>Option 2.8.2.3 Supply the larger place if needed for identification [in brackets]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smtClean="0"/>
              <a:t>Place of Publication, Distribution, etc.</a:t>
            </a:r>
          </a:p>
        </p:txBody>
      </p:sp>
      <p:sp>
        <p:nvSpPr>
          <p:cNvPr id="49155" name="Text Placeholder 2"/>
          <p:cNvSpPr>
            <a:spLocks noGrp="1"/>
          </p:cNvSpPr>
          <p:nvPr>
            <p:ph type="body" idx="1"/>
          </p:nvPr>
        </p:nvSpPr>
        <p:spPr/>
        <p:txBody>
          <a:bodyPr/>
          <a:lstStyle/>
          <a:p>
            <a:r>
              <a:rPr lang="en-US" smtClean="0"/>
              <a:t>AACR2 1.4C5</a:t>
            </a:r>
          </a:p>
        </p:txBody>
      </p:sp>
      <p:sp>
        <p:nvSpPr>
          <p:cNvPr id="4" name="Content Placeholder 3"/>
          <p:cNvSpPr>
            <a:spLocks noGrp="1"/>
          </p:cNvSpPr>
          <p:nvPr>
            <p:ph sz="half" idx="2"/>
          </p:nvPr>
        </p:nvSpPr>
        <p:spPr/>
        <p:txBody>
          <a:bodyPr/>
          <a:lstStyle/>
          <a:p>
            <a:pPr marL="457200" indent="-457200">
              <a:buFont typeface="Arial" charset="0"/>
              <a:buAutoNum type="arabicPlain" startAt="260"/>
              <a:defRPr/>
            </a:pPr>
            <a:r>
              <a:rPr lang="en-US" dirty="0" smtClean="0"/>
              <a:t>  Ankara ; $a New York : </a:t>
            </a:r>
            <a:r>
              <a:rPr lang="en-US" dirty="0"/>
              <a:t>$b </a:t>
            </a:r>
            <a:r>
              <a:rPr lang="en-US" dirty="0" err="1" smtClean="0"/>
              <a:t>Nihal</a:t>
            </a:r>
            <a:r>
              <a:rPr lang="en-US" dirty="0" smtClean="0"/>
              <a:t> Yay</a:t>
            </a:r>
            <a:r>
              <a:rPr lang="tr-TR" dirty="0" smtClean="0"/>
              <a:t>ınevi</a:t>
            </a:r>
            <a:r>
              <a:rPr lang="en-US" dirty="0" smtClean="0"/>
              <a:t>, $c c2013.</a:t>
            </a:r>
          </a:p>
          <a:p>
            <a:pPr marL="0" indent="0">
              <a:buFont typeface="Arial" charset="0"/>
              <a:buNone/>
              <a:defRPr/>
            </a:pPr>
            <a:endParaRPr lang="en-US" dirty="0"/>
          </a:p>
          <a:p>
            <a:pPr marL="0" indent="0">
              <a:buFont typeface="Arial" charset="0"/>
              <a:buNone/>
              <a:defRPr/>
            </a:pPr>
            <a:r>
              <a:rPr lang="en-US" dirty="0" smtClean="0"/>
              <a:t>Source says:</a:t>
            </a:r>
          </a:p>
          <a:p>
            <a:pPr marL="0" indent="0">
              <a:buFont typeface="Arial" charset="0"/>
              <a:buNone/>
              <a:defRPr/>
            </a:pPr>
            <a:r>
              <a:rPr lang="en-US" dirty="0" smtClean="0"/>
              <a:t>Ankara, Berlin, New York</a:t>
            </a:r>
          </a:p>
          <a:p>
            <a:pPr marL="0" indent="0">
              <a:buFont typeface="Arial" charset="0"/>
              <a:buNone/>
              <a:defRPr/>
            </a:pPr>
            <a:r>
              <a:rPr lang="en-US" dirty="0" smtClean="0"/>
              <a:t>Bibliographic record created by a United States library</a:t>
            </a:r>
            <a:endParaRPr lang="en-US" dirty="0"/>
          </a:p>
        </p:txBody>
      </p:sp>
      <p:sp>
        <p:nvSpPr>
          <p:cNvPr id="49157" name="Text Placeholder 4"/>
          <p:cNvSpPr>
            <a:spLocks noGrp="1"/>
          </p:cNvSpPr>
          <p:nvPr>
            <p:ph type="body" sz="quarter" idx="3"/>
          </p:nvPr>
        </p:nvSpPr>
        <p:spPr/>
        <p:txBody>
          <a:bodyPr/>
          <a:lstStyle/>
          <a:p>
            <a:r>
              <a:rPr lang="en-US" smtClean="0"/>
              <a:t>RDA 2.8.2.4</a:t>
            </a:r>
          </a:p>
        </p:txBody>
      </p:sp>
      <p:sp>
        <p:nvSpPr>
          <p:cNvPr id="49158" name="Content Placeholder 5"/>
          <p:cNvSpPr>
            <a:spLocks noGrp="1"/>
          </p:cNvSpPr>
          <p:nvPr>
            <p:ph sz="quarter" idx="4"/>
          </p:nvPr>
        </p:nvSpPr>
        <p:spPr/>
        <p:txBody>
          <a:bodyPr/>
          <a:lstStyle/>
          <a:p>
            <a:pPr marL="0" indent="0">
              <a:buFont typeface="Arial" charset="0"/>
              <a:buNone/>
            </a:pPr>
            <a:r>
              <a:rPr lang="en-US" smtClean="0"/>
              <a:t>264_1  Ankara ; </a:t>
            </a:r>
            <a:r>
              <a:rPr lang="en-US" smtClean="0">
                <a:solidFill>
                  <a:schemeClr val="accent2"/>
                </a:solidFill>
              </a:rPr>
              <a:t>$a Berlin </a:t>
            </a:r>
            <a:r>
              <a:rPr lang="en-US" smtClean="0"/>
              <a:t>$a New York : $b Nihal Yay</a:t>
            </a:r>
            <a:r>
              <a:rPr lang="tr-TR" smtClean="0"/>
              <a:t>ınevi</a:t>
            </a:r>
            <a:r>
              <a:rPr lang="en-US" smtClean="0"/>
              <a:t>, $c [2013]</a:t>
            </a:r>
          </a:p>
          <a:p>
            <a:pPr marL="0" indent="0">
              <a:buFont typeface="Arial" charset="0"/>
              <a:buNone/>
            </a:pPr>
            <a:r>
              <a:rPr lang="en-US" smtClean="0"/>
              <a:t>264_4 $c ©2013</a:t>
            </a:r>
          </a:p>
          <a:p>
            <a:pPr marL="0" indent="0">
              <a:buFont typeface="Arial" charset="0"/>
              <a:buNone/>
            </a:pPr>
            <a:endParaRPr lang="en-US" smtClean="0"/>
          </a:p>
          <a:p>
            <a:pPr marL="0" indent="0">
              <a:buFont typeface="Arial" charset="0"/>
              <a:buNone/>
            </a:pPr>
            <a:r>
              <a:rPr lang="en-US" smtClean="0"/>
              <a:t>OR</a:t>
            </a:r>
          </a:p>
          <a:p>
            <a:pPr marL="0" indent="0">
              <a:buFont typeface="Arial" charset="0"/>
              <a:buNone/>
            </a:pPr>
            <a:r>
              <a:rPr lang="en-US" smtClean="0"/>
              <a:t>264_1  Ankara : $b Nihal Yay</a:t>
            </a:r>
            <a:r>
              <a:rPr lang="tr-TR" smtClean="0"/>
              <a:t>ınevi</a:t>
            </a:r>
            <a:r>
              <a:rPr lang="en-US" smtClean="0"/>
              <a:t>, $c [2013]</a:t>
            </a:r>
          </a:p>
          <a:p>
            <a:pPr marL="0" indent="0">
              <a:buFont typeface="Arial" charset="0"/>
              <a:buNone/>
            </a:pPr>
            <a:r>
              <a:rPr lang="en-US" smtClean="0"/>
              <a:t>264_4 $c ©2013</a:t>
            </a:r>
          </a:p>
          <a:p>
            <a:pPr marL="0" indent="0">
              <a:buFont typeface="Arial" charset="0"/>
              <a:buNone/>
            </a:pPr>
            <a:endParaRPr lang="en-US"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533400" y="304800"/>
            <a:ext cx="8229600" cy="1143000"/>
          </a:xfrm>
        </p:spPr>
        <p:txBody>
          <a:bodyPr/>
          <a:lstStyle/>
          <a:p>
            <a:r>
              <a:rPr lang="en-US" sz="4000" smtClean="0"/>
              <a:t>Publication, Distribution, etc.</a:t>
            </a:r>
            <a:r>
              <a:rPr lang="en-US" smtClean="0"/>
              <a:t/>
            </a:r>
            <a:br>
              <a:rPr lang="en-US" smtClean="0"/>
            </a:br>
            <a:r>
              <a:rPr lang="en-US" sz="2800" smtClean="0"/>
              <a:t>Source: Department of Physics, Pittsburgh University, Pittsburgh, Pennsylvania</a:t>
            </a:r>
          </a:p>
        </p:txBody>
      </p:sp>
      <p:sp>
        <p:nvSpPr>
          <p:cNvPr id="50179" name="Text Placeholder 2"/>
          <p:cNvSpPr>
            <a:spLocks noGrp="1"/>
          </p:cNvSpPr>
          <p:nvPr>
            <p:ph type="body" idx="1"/>
          </p:nvPr>
        </p:nvSpPr>
        <p:spPr/>
        <p:txBody>
          <a:bodyPr/>
          <a:lstStyle/>
          <a:p>
            <a:r>
              <a:rPr lang="en-US" smtClean="0"/>
              <a:t>AACR2 1.4B4 + Appendix B</a:t>
            </a:r>
          </a:p>
        </p:txBody>
      </p:sp>
      <p:sp>
        <p:nvSpPr>
          <p:cNvPr id="50180" name="Content Placeholder 3"/>
          <p:cNvSpPr>
            <a:spLocks noGrp="1"/>
          </p:cNvSpPr>
          <p:nvPr>
            <p:ph sz="half" idx="2"/>
          </p:nvPr>
        </p:nvSpPr>
        <p:spPr/>
        <p:txBody>
          <a:bodyPr/>
          <a:lstStyle/>
          <a:p>
            <a:pPr marL="0" indent="0">
              <a:buFont typeface="Arial" charset="0"/>
              <a:buNone/>
            </a:pPr>
            <a:endParaRPr lang="en-US" sz="2800" smtClean="0"/>
          </a:p>
          <a:p>
            <a:pPr marL="0" indent="0">
              <a:buFont typeface="Arial" charset="0"/>
              <a:buNone/>
            </a:pPr>
            <a:r>
              <a:rPr lang="en-US" sz="2800" smtClean="0"/>
              <a:t>260_ _ Pittsburgh, Pa. : $b Dept. of Physics, Pittsburgh University</a:t>
            </a:r>
          </a:p>
        </p:txBody>
      </p:sp>
      <p:sp>
        <p:nvSpPr>
          <p:cNvPr id="50181" name="Text Placeholder 4"/>
          <p:cNvSpPr>
            <a:spLocks noGrp="1"/>
          </p:cNvSpPr>
          <p:nvPr>
            <p:ph type="body" sz="quarter" idx="3"/>
          </p:nvPr>
        </p:nvSpPr>
        <p:spPr/>
        <p:txBody>
          <a:bodyPr/>
          <a:lstStyle/>
          <a:p>
            <a:r>
              <a:rPr lang="en-US" smtClean="0"/>
              <a:t>RDA 2.8.1.4</a:t>
            </a:r>
          </a:p>
        </p:txBody>
      </p:sp>
      <p:sp>
        <p:nvSpPr>
          <p:cNvPr id="50182" name="Content Placeholder 5"/>
          <p:cNvSpPr>
            <a:spLocks noGrp="1"/>
          </p:cNvSpPr>
          <p:nvPr>
            <p:ph sz="quarter" idx="4"/>
          </p:nvPr>
        </p:nvSpPr>
        <p:spPr/>
        <p:txBody>
          <a:bodyPr/>
          <a:lstStyle/>
          <a:p>
            <a:pPr marL="0" indent="0">
              <a:buFont typeface="Arial" charset="0"/>
              <a:buNone/>
            </a:pPr>
            <a:endParaRPr lang="en-US" sz="2800" smtClean="0"/>
          </a:p>
          <a:p>
            <a:pPr marL="0" indent="0">
              <a:buFont typeface="Arial" charset="0"/>
              <a:buNone/>
            </a:pPr>
            <a:r>
              <a:rPr lang="en-US" sz="2800" smtClean="0"/>
              <a:t>264_1 Pittsburgh, Pennsylvania : $b Department of Physics, Pittsburgh University</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smtClean="0"/>
              <a:t>Approximate Date of Publication, Distribution, etc. </a:t>
            </a:r>
            <a:r>
              <a:rPr lang="en-US" sz="2000" smtClean="0"/>
              <a:t>(from Adam Schiff’s website)</a:t>
            </a:r>
          </a:p>
        </p:txBody>
      </p:sp>
      <p:sp>
        <p:nvSpPr>
          <p:cNvPr id="51203" name="Text Placeholder 2"/>
          <p:cNvSpPr>
            <a:spLocks noGrp="1"/>
          </p:cNvSpPr>
          <p:nvPr>
            <p:ph type="body" idx="1"/>
          </p:nvPr>
        </p:nvSpPr>
        <p:spPr/>
        <p:txBody>
          <a:bodyPr/>
          <a:lstStyle/>
          <a:p>
            <a:r>
              <a:rPr lang="en-US" smtClean="0"/>
              <a:t>AACR2 1.4F7, 2.16G</a:t>
            </a:r>
          </a:p>
        </p:txBody>
      </p:sp>
      <p:sp>
        <p:nvSpPr>
          <p:cNvPr id="51204" name="Content Placeholder 3"/>
          <p:cNvSpPr>
            <a:spLocks noGrp="1"/>
          </p:cNvSpPr>
          <p:nvPr>
            <p:ph sz="half" idx="2"/>
          </p:nvPr>
        </p:nvSpPr>
        <p:spPr/>
        <p:txBody>
          <a:bodyPr/>
          <a:lstStyle/>
          <a:p>
            <a:pPr marL="0" indent="0">
              <a:buFont typeface="Arial" charset="0"/>
              <a:buNone/>
            </a:pPr>
            <a:r>
              <a:rPr lang="en-US" smtClean="0"/>
              <a:t>[1971 or 1972]</a:t>
            </a:r>
          </a:p>
          <a:p>
            <a:pPr marL="0" indent="0">
              <a:buFont typeface="Arial" charset="0"/>
              <a:buNone/>
            </a:pPr>
            <a:r>
              <a:rPr lang="en-US" smtClean="0"/>
              <a:t>[1969?]</a:t>
            </a:r>
          </a:p>
          <a:p>
            <a:pPr marL="0" indent="0">
              <a:buFont typeface="Arial" charset="0"/>
              <a:buNone/>
            </a:pPr>
            <a:r>
              <a:rPr lang="en-US" smtClean="0"/>
              <a:t>[between 1906 and 1912]</a:t>
            </a:r>
          </a:p>
          <a:p>
            <a:pPr marL="0" indent="0">
              <a:buFont typeface="Arial" charset="0"/>
              <a:buNone/>
            </a:pPr>
            <a:r>
              <a:rPr lang="en-US" smtClean="0"/>
              <a:t>[ca. 1960]</a:t>
            </a:r>
          </a:p>
          <a:p>
            <a:pPr marL="0" indent="0">
              <a:buFont typeface="Arial" charset="0"/>
              <a:buNone/>
            </a:pPr>
            <a:r>
              <a:rPr lang="en-US" smtClean="0"/>
              <a:t>[197-]</a:t>
            </a:r>
          </a:p>
          <a:p>
            <a:pPr marL="0" indent="0">
              <a:buFont typeface="Arial" charset="0"/>
              <a:buNone/>
            </a:pPr>
            <a:r>
              <a:rPr lang="en-US" smtClean="0"/>
              <a:t>[197-?]</a:t>
            </a:r>
          </a:p>
          <a:p>
            <a:pPr marL="0" indent="0">
              <a:buFont typeface="Arial" charset="0"/>
              <a:buNone/>
            </a:pPr>
            <a:r>
              <a:rPr lang="en-US" smtClean="0"/>
              <a:t>[18--]</a:t>
            </a:r>
          </a:p>
          <a:p>
            <a:pPr marL="0" indent="0">
              <a:buFont typeface="Arial" charset="0"/>
              <a:buNone/>
            </a:pPr>
            <a:r>
              <a:rPr lang="en-US" smtClean="0"/>
              <a:t>[18--?]</a:t>
            </a:r>
          </a:p>
          <a:p>
            <a:pPr marL="0" indent="0">
              <a:buFont typeface="Arial" charset="0"/>
              <a:buNone/>
            </a:pPr>
            <a:r>
              <a:rPr lang="en-US" smtClean="0"/>
              <a:t>[not after Aug. 21, 1492]</a:t>
            </a:r>
          </a:p>
        </p:txBody>
      </p:sp>
      <p:sp>
        <p:nvSpPr>
          <p:cNvPr id="51205" name="Text Placeholder 4"/>
          <p:cNvSpPr>
            <a:spLocks noGrp="1"/>
          </p:cNvSpPr>
          <p:nvPr>
            <p:ph type="body" sz="quarter" idx="3"/>
          </p:nvPr>
        </p:nvSpPr>
        <p:spPr/>
        <p:txBody>
          <a:bodyPr/>
          <a:lstStyle/>
          <a:p>
            <a:r>
              <a:rPr lang="en-US" smtClean="0"/>
              <a:t>RDA 1.9.2</a:t>
            </a:r>
          </a:p>
        </p:txBody>
      </p:sp>
      <p:sp>
        <p:nvSpPr>
          <p:cNvPr id="51206" name="Content Placeholder 5"/>
          <p:cNvSpPr>
            <a:spLocks noGrp="1"/>
          </p:cNvSpPr>
          <p:nvPr>
            <p:ph sz="quarter" idx="4"/>
          </p:nvPr>
        </p:nvSpPr>
        <p:spPr/>
        <p:txBody>
          <a:bodyPr/>
          <a:lstStyle/>
          <a:p>
            <a:pPr marL="0" indent="0">
              <a:buFont typeface="Arial" charset="0"/>
              <a:buNone/>
            </a:pPr>
            <a:r>
              <a:rPr lang="en-US" smtClean="0"/>
              <a:t>[1971 or 1972]</a:t>
            </a:r>
          </a:p>
          <a:p>
            <a:pPr marL="0" indent="0">
              <a:buFont typeface="Arial" charset="0"/>
              <a:buNone/>
            </a:pPr>
            <a:r>
              <a:rPr lang="en-US" smtClean="0"/>
              <a:t>[1969?]</a:t>
            </a:r>
          </a:p>
          <a:p>
            <a:pPr marL="0" indent="0">
              <a:buFont typeface="Arial" charset="0"/>
              <a:buNone/>
            </a:pPr>
            <a:r>
              <a:rPr lang="en-US" smtClean="0"/>
              <a:t>[between 1906 and 1912]</a:t>
            </a:r>
          </a:p>
          <a:p>
            <a:pPr marL="0" indent="0">
              <a:buFont typeface="Arial" charset="0"/>
              <a:buNone/>
            </a:pPr>
            <a:r>
              <a:rPr lang="en-US" smtClean="0">
                <a:solidFill>
                  <a:schemeClr val="accent2"/>
                </a:solidFill>
              </a:rPr>
              <a:t>[1960?]</a:t>
            </a:r>
          </a:p>
          <a:p>
            <a:pPr marL="0" indent="0">
              <a:buFont typeface="Arial" charset="0"/>
              <a:buNone/>
            </a:pPr>
            <a:r>
              <a:rPr lang="en-US" smtClean="0">
                <a:solidFill>
                  <a:schemeClr val="accent2"/>
                </a:solidFill>
              </a:rPr>
              <a:t>[between 1970 and 1979]</a:t>
            </a:r>
          </a:p>
          <a:p>
            <a:pPr marL="0" indent="0">
              <a:buFont typeface="Arial" charset="0"/>
              <a:buNone/>
            </a:pPr>
            <a:r>
              <a:rPr lang="en-US" smtClean="0">
                <a:solidFill>
                  <a:schemeClr val="accent2"/>
                </a:solidFill>
              </a:rPr>
              <a:t>[between 1970 and 1979?]</a:t>
            </a:r>
          </a:p>
          <a:p>
            <a:pPr marL="0" indent="0">
              <a:buFont typeface="Arial" charset="0"/>
              <a:buNone/>
            </a:pPr>
            <a:r>
              <a:rPr lang="en-US" smtClean="0">
                <a:solidFill>
                  <a:schemeClr val="accent2"/>
                </a:solidFill>
              </a:rPr>
              <a:t>[between 1800 and 1899]</a:t>
            </a:r>
          </a:p>
          <a:p>
            <a:pPr marL="0" indent="0">
              <a:buFont typeface="Arial" charset="0"/>
              <a:buNone/>
            </a:pPr>
            <a:r>
              <a:rPr lang="en-US" smtClean="0">
                <a:solidFill>
                  <a:schemeClr val="accent2"/>
                </a:solidFill>
              </a:rPr>
              <a:t>[between 1800 and 1899?]</a:t>
            </a:r>
          </a:p>
          <a:p>
            <a:pPr marL="0" indent="0">
              <a:buFont typeface="Arial" charset="0"/>
              <a:buNone/>
            </a:pPr>
            <a:r>
              <a:rPr lang="en-US" smtClean="0"/>
              <a:t>[not after </a:t>
            </a:r>
            <a:r>
              <a:rPr lang="en-US" smtClean="0">
                <a:solidFill>
                  <a:schemeClr val="accent2"/>
                </a:solidFill>
              </a:rPr>
              <a:t>August</a:t>
            </a:r>
            <a:r>
              <a:rPr lang="en-US" smtClean="0"/>
              <a:t> 21, 1492]</a:t>
            </a:r>
          </a:p>
          <a:p>
            <a:pPr marL="0" indent="0">
              <a:buFont typeface="Arial" charset="0"/>
              <a:buNone/>
            </a:pPr>
            <a:endParaRPr lang="en-US" smtClean="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457200" y="274638"/>
            <a:ext cx="8229600" cy="2011362"/>
          </a:xfrm>
        </p:spPr>
        <p:txBody>
          <a:bodyPr/>
          <a:lstStyle/>
          <a:p>
            <a:r>
              <a:rPr lang="en-US" smtClean="0"/>
              <a:t>300 physical description</a:t>
            </a:r>
            <a:br>
              <a:rPr lang="en-US" smtClean="0"/>
            </a:br>
            <a:r>
              <a:rPr lang="en-US" sz="3200" smtClean="0"/>
              <a:t>RDA 2.4.5.2 Single volume</a:t>
            </a:r>
            <a:br>
              <a:rPr lang="en-US" sz="3200" smtClean="0"/>
            </a:br>
            <a:r>
              <a:rPr lang="en-US" sz="3200" smtClean="0"/>
              <a:t>RDA 7.15 Illustrative content</a:t>
            </a:r>
            <a:br>
              <a:rPr lang="en-US" sz="3200" smtClean="0"/>
            </a:br>
            <a:r>
              <a:rPr lang="en-US" sz="3200" smtClean="0"/>
              <a:t>LC-PCC PS 1.7.1 punctuation</a:t>
            </a:r>
            <a:endParaRPr lang="en-US" smtClean="0"/>
          </a:p>
        </p:txBody>
      </p:sp>
      <p:sp>
        <p:nvSpPr>
          <p:cNvPr id="53251" name="Content Placeholder 2"/>
          <p:cNvSpPr>
            <a:spLocks noGrp="1"/>
          </p:cNvSpPr>
          <p:nvPr>
            <p:ph idx="1"/>
          </p:nvPr>
        </p:nvSpPr>
        <p:spPr>
          <a:xfrm>
            <a:off x="457200" y="2590800"/>
            <a:ext cx="8229600" cy="3535363"/>
          </a:xfrm>
        </p:spPr>
        <p:txBody>
          <a:bodyPr/>
          <a:lstStyle/>
          <a:p>
            <a:pPr marL="639763" lvl="1" indent="-273050" eaLnBrk="1" hangingPunct="1">
              <a:buFont typeface="Wingdings 2" pitchFamily="18" charset="2"/>
              <a:buNone/>
            </a:pPr>
            <a:r>
              <a:rPr lang="en-US" smtClean="0">
                <a:latin typeface="Arial Unicode MS" pitchFamily="34" charset="-128"/>
                <a:ea typeface="Arial Unicode MS" pitchFamily="34" charset="-128"/>
                <a:cs typeface="Arial Unicode MS" pitchFamily="34" charset="-128"/>
              </a:rPr>
              <a:t>300 __ xvi, 31 pages : ‡b color illustrations ; ‡c 18 cm.</a:t>
            </a:r>
          </a:p>
          <a:p>
            <a:pPr marL="639763" lvl="1" indent="-273050" eaLnBrk="1" hangingPunct="1">
              <a:buFont typeface="Wingdings 2" pitchFamily="18" charset="2"/>
              <a:buNone/>
            </a:pPr>
            <a:r>
              <a:rPr lang="en-US" smtClean="0">
                <a:latin typeface="Arial Unicode MS" pitchFamily="34" charset="-128"/>
                <a:ea typeface="Arial Unicode MS" pitchFamily="34" charset="-128"/>
                <a:cs typeface="Arial Unicode MS" pitchFamily="34" charset="-128"/>
              </a:rPr>
              <a:t>490 1_ Digitale Bibliothek</a:t>
            </a:r>
          </a:p>
          <a:p>
            <a:pPr marL="639763" lvl="1" indent="-273050" eaLnBrk="1" hangingPunct="1">
              <a:buFont typeface="Wingdings 2" pitchFamily="18" charset="2"/>
              <a:buNone/>
            </a:pPr>
            <a:endParaRPr lang="en-US" smtClean="0">
              <a:latin typeface="Arial Unicode MS" pitchFamily="34" charset="-128"/>
              <a:ea typeface="Arial Unicode MS" pitchFamily="34" charset="-128"/>
              <a:cs typeface="Arial Unicode MS" pitchFamily="34" charset="-128"/>
            </a:endParaRPr>
          </a:p>
          <a:p>
            <a:pPr marL="639763" lvl="1" indent="-273050" eaLnBrk="1" hangingPunct="1">
              <a:buFont typeface="Wingdings 2" pitchFamily="18" charset="2"/>
              <a:buNone/>
            </a:pPr>
            <a:r>
              <a:rPr lang="en-US" smtClean="0">
                <a:latin typeface="Arial Unicode MS" pitchFamily="34" charset="-128"/>
                <a:ea typeface="Arial Unicode MS" pitchFamily="34" charset="-128"/>
                <a:cs typeface="Arial Unicode MS" pitchFamily="34" charset="-128"/>
              </a:rPr>
              <a:t>300 __ xvi, 31 pages : ‡b color illustrations ; ‡c 18 cm</a:t>
            </a:r>
          </a:p>
          <a:p>
            <a:pPr marL="639763" lvl="1" indent="-273050" eaLnBrk="1" hangingPunct="1">
              <a:buFont typeface="Wingdings 2" pitchFamily="18" charset="2"/>
              <a:buNone/>
            </a:pPr>
            <a:r>
              <a:rPr lang="en-US" smtClean="0">
                <a:latin typeface="Arial Unicode MS" pitchFamily="34" charset="-128"/>
                <a:ea typeface="Arial Unicode MS" pitchFamily="34" charset="-128"/>
                <a:cs typeface="Arial Unicode MS" pitchFamily="34" charset="-128"/>
              </a:rPr>
              <a:t>No 490 series, so no period after cm</a:t>
            </a:r>
          </a:p>
          <a:p>
            <a:endParaRPr lang="en-US"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457200" y="274638"/>
            <a:ext cx="8229600" cy="1554162"/>
          </a:xfrm>
        </p:spPr>
        <p:txBody>
          <a:bodyPr/>
          <a:lstStyle/>
          <a:p>
            <a:r>
              <a:rPr lang="en-US" smtClean="0"/>
              <a:t>336-338 – no more GMD</a:t>
            </a:r>
          </a:p>
        </p:txBody>
      </p:sp>
      <p:sp>
        <p:nvSpPr>
          <p:cNvPr id="3" name="Content Placeholder 2"/>
          <p:cNvSpPr>
            <a:spLocks noGrp="1"/>
          </p:cNvSpPr>
          <p:nvPr>
            <p:ph idx="1"/>
          </p:nvPr>
        </p:nvSpPr>
        <p:spPr>
          <a:xfrm>
            <a:off x="457200" y="2133600"/>
            <a:ext cx="8229600" cy="3992563"/>
          </a:xfrm>
          <a:ln>
            <a:miter lim="800000"/>
            <a:headEnd/>
            <a:tailEnd/>
          </a:ln>
          <a:extLst/>
        </p:spPr>
        <p:txBody>
          <a:bodyPr/>
          <a:lstStyle/>
          <a:p>
            <a:pPr marL="22860" eaLnBrk="1" fontAlgn="auto" hangingPunct="1">
              <a:spcAft>
                <a:spcPts val="0"/>
              </a:spcAft>
              <a:buFont typeface="Arial" pitchFamily="34" charset="0"/>
              <a:buChar char="•"/>
              <a:defRPr/>
            </a:pPr>
            <a:r>
              <a:rPr lang="en-US" sz="2800" dirty="0" smtClean="0">
                <a:ea typeface="Arial Unicode MS" pitchFamily="34" charset="-128"/>
                <a:cs typeface="Arial Unicode MS" pitchFamily="34" charset="-128"/>
              </a:rPr>
              <a:t>245 00 Bliss </a:t>
            </a:r>
            <a:r>
              <a:rPr lang="en-US" sz="2800" strike="sngStrike" dirty="0" smtClean="0">
                <a:ea typeface="Arial Unicode MS" pitchFamily="34" charset="-128"/>
                <a:cs typeface="Arial Unicode MS" pitchFamily="34" charset="-128"/>
              </a:rPr>
              <a:t>‡h [videorecording].</a:t>
            </a:r>
          </a:p>
          <a:p>
            <a:pPr marL="22860" eaLnBrk="1" fontAlgn="auto" hangingPunct="1">
              <a:spcAft>
                <a:spcPts val="0"/>
              </a:spcAft>
              <a:buFont typeface="Arial" pitchFamily="34" charset="0"/>
              <a:buChar char="•"/>
              <a:defRPr/>
            </a:pPr>
            <a:r>
              <a:rPr lang="en-US" sz="2800" dirty="0" smtClean="0"/>
              <a:t>GMD [not used in RDA; not possible] </a:t>
            </a:r>
          </a:p>
          <a:p>
            <a:pPr marL="742950" lvl="2" indent="-342900" eaLnBrk="1" fontAlgn="auto" hangingPunct="1">
              <a:spcAft>
                <a:spcPts val="0"/>
              </a:spcAft>
              <a:buFont typeface="Arial" charset="0"/>
              <a:buNone/>
              <a:defRPr/>
            </a:pPr>
            <a:r>
              <a:rPr lang="en-US" dirty="0" smtClean="0"/>
              <a:t>MARC 336-338 fields “replace” GMD; each field is repeatable to account for media combinations</a:t>
            </a:r>
          </a:p>
          <a:p>
            <a:pPr marL="742950" lvl="2" indent="-342900" eaLnBrk="1" fontAlgn="auto" hangingPunct="1">
              <a:spcAft>
                <a:spcPts val="0"/>
              </a:spcAft>
              <a:buFont typeface="Wingdings"/>
              <a:buChar char=""/>
              <a:defRPr/>
            </a:pPr>
            <a:r>
              <a:rPr lang="en-US" b="1" dirty="0" smtClean="0">
                <a:solidFill>
                  <a:srgbClr val="0070C0"/>
                </a:solidFill>
              </a:rPr>
              <a:t>336 </a:t>
            </a:r>
            <a:r>
              <a:rPr lang="en-US" dirty="0" smtClean="0"/>
              <a:t>(content type)</a:t>
            </a:r>
          </a:p>
          <a:p>
            <a:pPr marL="742950" lvl="2" indent="-342900" eaLnBrk="1" fontAlgn="auto" hangingPunct="1">
              <a:spcAft>
                <a:spcPts val="0"/>
              </a:spcAft>
              <a:buFont typeface="Wingdings"/>
              <a:buChar char=""/>
              <a:defRPr/>
            </a:pPr>
            <a:r>
              <a:rPr lang="en-US" b="1" dirty="0" smtClean="0">
                <a:solidFill>
                  <a:srgbClr val="0070C0"/>
                </a:solidFill>
              </a:rPr>
              <a:t>337 </a:t>
            </a:r>
            <a:r>
              <a:rPr lang="en-US" dirty="0" smtClean="0"/>
              <a:t>(media type): not mandatory in the rules</a:t>
            </a:r>
          </a:p>
          <a:p>
            <a:pPr marL="742950" lvl="2" indent="-342900" eaLnBrk="1" fontAlgn="auto" hangingPunct="1">
              <a:spcAft>
                <a:spcPts val="0"/>
              </a:spcAft>
              <a:buFont typeface="Wingdings"/>
              <a:buChar char=""/>
              <a:defRPr/>
            </a:pPr>
            <a:r>
              <a:rPr lang="en-US" b="1" dirty="0" smtClean="0">
                <a:solidFill>
                  <a:srgbClr val="0070C0"/>
                </a:solidFill>
              </a:rPr>
              <a:t>338</a:t>
            </a:r>
            <a:r>
              <a:rPr lang="en-US" dirty="0" smtClean="0"/>
              <a:t> (carrier type)</a:t>
            </a:r>
          </a:p>
          <a:p>
            <a:pPr marL="742950" lvl="2" indent="-342900" eaLnBrk="1" fontAlgn="auto" hangingPunct="1">
              <a:spcAft>
                <a:spcPts val="0"/>
              </a:spcAft>
              <a:buFont typeface="Arial" charset="0"/>
              <a:buNone/>
              <a:defRPr/>
            </a:pPr>
            <a:endParaRPr lang="en-US" dirty="0" smtClean="0"/>
          </a:p>
          <a:p>
            <a:pPr>
              <a:defRPr/>
            </a:pP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smtClean="0"/>
              <a:t>336 Content Type</a:t>
            </a:r>
            <a:br>
              <a:rPr lang="en-US" smtClean="0"/>
            </a:br>
            <a:r>
              <a:rPr lang="en-US" sz="3200" smtClean="0"/>
              <a:t>RDA 6.9</a:t>
            </a:r>
            <a:endParaRPr lang="en-US" smtClean="0"/>
          </a:p>
        </p:txBody>
      </p:sp>
      <p:sp>
        <p:nvSpPr>
          <p:cNvPr id="55299" name="Content Placeholder 2"/>
          <p:cNvSpPr>
            <a:spLocks noGrp="1"/>
          </p:cNvSpPr>
          <p:nvPr>
            <p:ph idx="1"/>
          </p:nvPr>
        </p:nvSpPr>
        <p:spPr/>
        <p:txBody>
          <a:bodyPr/>
          <a:lstStyle/>
          <a:p>
            <a:pPr>
              <a:buFont typeface="Arial" charset="0"/>
              <a:buNone/>
            </a:pPr>
            <a:r>
              <a:rPr lang="en-US" smtClean="0"/>
              <a:t>336 Content: What is it? What sense is needed?</a:t>
            </a:r>
          </a:p>
          <a:p>
            <a:pPr>
              <a:buFont typeface="Arial" charset="0"/>
              <a:buNone/>
            </a:pPr>
            <a:r>
              <a:rPr lang="en-US" smtClean="0"/>
              <a:t>Examples:</a:t>
            </a:r>
          </a:p>
          <a:p>
            <a:pPr>
              <a:buFont typeface="Arial" charset="0"/>
              <a:buNone/>
            </a:pPr>
            <a:r>
              <a:rPr lang="en-US" smtClean="0"/>
              <a:t>text</a:t>
            </a:r>
          </a:p>
          <a:p>
            <a:pPr>
              <a:buFont typeface="Arial" charset="0"/>
              <a:buNone/>
            </a:pPr>
            <a:r>
              <a:rPr lang="en-US" smtClean="0"/>
              <a:t>performed music</a:t>
            </a:r>
          </a:p>
          <a:p>
            <a:pPr>
              <a:buFont typeface="Arial" charset="0"/>
              <a:buNone/>
            </a:pPr>
            <a:r>
              <a:rPr lang="en-US" smtClean="0"/>
              <a:t>notated music</a:t>
            </a:r>
          </a:p>
          <a:p>
            <a:pPr>
              <a:buFont typeface="Arial" charset="0"/>
              <a:buNone/>
            </a:pPr>
            <a:r>
              <a:rPr lang="en-US" smtClean="0"/>
              <a:t>spoken word</a:t>
            </a:r>
          </a:p>
          <a:p>
            <a:pPr>
              <a:buFont typeface="Arial" charset="0"/>
              <a:buNone/>
            </a:pPr>
            <a:r>
              <a:rPr lang="en-US" smtClean="0"/>
              <a:t>two-dimensional moving image </a:t>
            </a:r>
          </a:p>
          <a:p>
            <a:pPr>
              <a:buFont typeface="Arial" charset="0"/>
              <a:buNone/>
            </a:pPr>
            <a:r>
              <a:rPr lang="en-US" smtClean="0"/>
              <a:t>three-dimensional form</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FRBR</a:t>
            </a:r>
            <a:r>
              <a:rPr lang="en-US" dirty="0" smtClean="0"/>
              <a:t>?</a:t>
            </a:r>
            <a:br>
              <a:rPr lang="en-US" dirty="0" smtClean="0"/>
            </a:br>
            <a:r>
              <a:rPr lang="en-US" sz="1000" dirty="0" smtClean="0"/>
              <a:t>(</a:t>
            </a:r>
            <a:r>
              <a:rPr lang="en-US" sz="1000" dirty="0" err="1" smtClean="0"/>
              <a:t>google</a:t>
            </a:r>
            <a:r>
              <a:rPr lang="en-US" sz="1000" dirty="0" smtClean="0"/>
              <a:t> images) </a:t>
            </a:r>
            <a:endParaRPr lang="en-US" sz="1000" dirty="0"/>
          </a:p>
        </p:txBody>
      </p:sp>
      <p:pic>
        <p:nvPicPr>
          <p:cNvPr id="1033" name="Picture 9" descr="http://t1.gstatic.com/images?q=tbn:ANd9GcSkqiX9gHsAJ8ASbAQswivEJAEmSjJUTx3FSzFJNbXp0UGFvF6EJ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388" y="2362200"/>
            <a:ext cx="2400300" cy="1905001"/>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11" descr="data:image/jpeg;base64,/9j/4AAQSkZJRgABAQAAAQABAAD/2wCEAAkGBhQSERQTExMVFBUVGBgZGBcYGBwdGhsbHxgYGhwaFxccHSYfGBkjHRwYHy8gJCcpLC0sGR81NTAqNSYrLSkBCQoKDgwOGg8PGikcHRwpKSksKSkpKSkpKSkpKSkpKSkpKSkpLCkpKSkpKSkpKSkpKSksKSksLCkpKSwpLCksKf/AABEIALkAsAMBIgACEQEDEQH/xAAcAAACAwEBAQEAAAAAAAAAAAAEBQIDBgcBAAj/xABFEAACAQIEBAMECAMFBQkAAAABAhEDIQAEEjEFIkFREzJhBnGBkQcjQlKhsdHwFDPBFmJykuEVJEOCwjREU2Nzk7Kz8f/EABoBAAIDAQEAAAAAAAAAAAAAAAECAAMEBQb/xAAjEQACAgICAgIDAQAAAAAAAAAAAQIRAyESMQRBE1EUImGh/9oADAMBAAIRAxEAPwA/KgpTaoV1eGVB1FQsTCs0g2iPNMXx49ZnV2eno8PTr0KQCS8y1NSFkehkxgepVbw0qsljrpiQ8ssgHWF1CbKCXAmB1xZUoEshIVuRHmVOk6YYWNoPrijhoatg2a4pVSoDOsFgKmrZgdrEn1t6emDcrUDEFKdVmqOVRKhEliLtKkmkkwSe4AAvOEmcohTqb6wFRzXCzqYBXaN41kC3mvO+KuH591FlhW1Ew4VvE5hTi2qLyUHKbAm4wFjB0Ps7T8VS1JBVFMWemwIZgA8IG8xgbnr0NsCVM4adTlBFNX8IAn7MCmG7NUsbKpENt0xDJVCuim5inTKypXcqhRSxAMMxtJ7jti+vmVqNS10AhIhqg06iT4nkYEsFLaeb7o2uTivirD32W8ObxXIKAwUDPIACsQCpNVgNKiFWWMxAGDV4qajim9HwmDhNJJ8QXtBXkbUmkgEXGxOK6eQpFkolCFJUbubAaiG0WR9bFixBnbUMCBGQ1WqoTTDDUTLEkoQCQbFWZUsLSSZM4Hsnst4pSKMpRkIGiWcKux0inMj66TBJBmemAuHZgE38MgmkAFGjUJY2IYhLhttgTvg/O8ONRasMC1M028EkKQLagWkAtuIaRAPUYkwbQvhsGFjTaQQWCEAhmtpgsNMxe5BIwVQexUPaBAFu1McsgoGGkxDLDCAZJBJMAQAcXvxZWy5p6lDczaVvLagHAC3kJpbtcjvgNOGKFVc0yIoRAuk2JUBHHLzIBFO5F5cgi+J5HIAk1lVUC6mAGpSAH0NZmuRZbHe4xEkLxDcv7RGll0TSra7kBjIEMjFmiFJsVW8BY9cX8Ez1VkIqNSUKjMPq5MIdVQsoOtzpkiCCXYCYvjzJ5NSGQAN4RLEyxkkkgXA2AY2F7zhDXzhqKdLEuvliArK2kFGAF3sGH+E7YiIlQ6DGk0kD6zSUFOQRTHN/eYJzCSBqMRO5xVTzTBnVG/mc5ZgCBCszrDBgJkrqvaD1wg4dmFSvorBqc6FJEAqhbnsFlu9jO4G+HORWpU8Tw1CooZSJkmmSZ5d3B0lvWD2waB2XZDIai6qFYBVNQovNTU1SIpI7AuTGnVcR02wbXptl7uQpsVW5KsSRDa40mT2AJeRvgXhzCtVC6BVNRYVZhWghtZdwGDBATNwYg2tij/aIqIaL6vEZ0rFtEcxZvvKCqlQp03ABvucXOOrIF08qgqCtVMBlRAilgNYEuwYiQvKB0Dd7YFqs2pjTaoKNQ6NbjSpkg/VGLkGehPm3wZUyzJ/NKsq6WAUiVSGYJpkFF1tbcQTilm5db/W1OVU5NQ5VEqs+VnJ3AtFh2z0m7QD2nTpigyliCyatQJOkmdKn8AOo64Hy2VFVKYXorICqXMEmTLaSQXg3AsLYJzBpNVAOioqsF1pemCANV7liCYE3nUbnanw8uQApgySqaDI+8WPS32tsR37CHtxdULJBpPW8zEw5pyQv1h5wBAYbjmaRew+dWFApgM5CFpI1apJYookkabTEGTi5XpLpVg01Lmampo2GpSoZDG4uBt3xKrmBobVdei6wRTUAgAO0lDcmb7wBi35HWx1oU0OEgpEwaYIGmyhZOjxWZgqkrHKZI3kRGItwvVJdgiAga2XUahHlAJjUthzDzHY4Yoi1DqDvpUqmoqhMHmMksSbGASt4vj7/AGTrCJU8RkRtLEMCYETKhDC8w8oAFz64VyGdATZGfCZtTMA1PxFVpCgghiJmo4AKaVE2kzvhovCEpF6zKSVTWDsW+rJCjl5WmxZhI0xBxHPsAhqUghbVp5WJXRBGlwCpWtG5UjczvgTMZy1NFpiSFUMZYMVkKOWZMG5Mkn34S2xLCqNbS9E1Gl9BJJkT9W7QRJJUrt3InE+L5UV1DU31MfB1qLIARIN7SpA3Mjfa2FCuzMwZKqFQqNZySbyhRTqCwYDdJvpwUcs0L4dNmAN38wF9jphVeDsZI74FbBWz7idCtqSNAeJKFkYljZlZUkHzBgT6m2J8LpihRUMwZAWRINtTPqG7KN5MjpNzifEsjWZgtKiPLdmRSpkDcmwbVsZ+W2Pq3C7DxHE6YIiRPpBW0E36dsaIYpPY39GFdvFVGFGjrqjUniCFSnoBDTP1fmtuLN3GFC03qFdIlQhEkAc1gS3iElCxCcxabA3FsEpm1QOA7sXYEs0BpEfaWDeOuAcwZgku2kgrpXUg5tbBl80yqkDS2ra2FeGaAmF0a60KhRWMsoPIeQNpZCbjYKCAYA5W3wtyWRqMzFQUVak6wFjUbKDJh4NyB/ofkqyF0VXOkh4amqG8nqdUENflAJBkjDbh6moKiatUKUC6pIYnWx0+4aN7EgXwH0M+tmWr5dkd2ckuC4LMbagwhnJ8sEjlG8iLYb5epU1LVE8y02YeUeKACGWYKjS7kgSBqPuwy4qJqFWpK8rql2VQsAQukMFtIJFtUR0wRUyep6TaRTaG1zJBHlhUJA5kAMQInc4S2Vs89leHfXBBT1A0q+lXUgGTSZStwpGpBsDE+px9WyDrVcqNJQU0q8gapDAatXMOaA5uTIFumL+DZZKde3hgmVK6gHOtdLRUMBGgAQLTpi5nDCnnKBzNJFZqS1jUIDVP/CNOmhFwedKbKpJMRI3OL1UyMQ1eILVWsyhGWrUVAdR06AzadSODqkCQs6R6xiD5eQinS6SoaAAC2zLTZoKrYeVrkgDGgNOlVoU0OinVWrLFvDWL1tAQNKueX4xqnGSr8HZSaavbSzVYdfDB1HSJnSyidyZENAsMCUAFmer01SmWeogcKy0VVCqrBALrp5UJ6z1JvjysUMKoRGUsNPPMLBsPIFYHfSQRF8eLQapUlF8QRTLCSqg6QCjkghtiAFUmCDizM5TwlLLWNJAZRFmrULEXXSw0hbghZIgGegxS1QSHE0VqSBCoFogsSNHMRyAtcyJWwB/unBmXz7U8vTAVEqOQdySoMEwTuSARebYpSs82BBNrHTImY1C4Hf3nE6tCoLPp0sTpi4AjoOnUfD1xd8daHSL8yazlXpraq83IgMysAAzCyk3ltotginl6WXQaYdyw5hIChkMlLkSNMho2m22Fdas4iC5hkLQZinMmT0W0XxZnawjk0AnpqBXy2bebQdrWOFeJ1ZOJ9nizMhqAFqiU2LuuoxUQCRPkXabTIsDj3OcRPhE0yAAGDOV0WVW0gaTqWbmRB+ZxCtmEJWFenpkXExpvCkmSJ27dsDZIHxCCVUsGgsTEwAQ5AM8oIgd8DhaI9o+VGqgUBUYVCAz6VmkukAKatQOrG2loiNxczh5kshRoropLqkyWe9yACQuwmJkyfXAmZYUKMqeWZIkmJ2Nzf0HTC/McWbw2qX0iBG0z6/hjbhhBK1tkap7DuJe0hQ+U6BYsBYn3Dp7sLMzxAPdWkETbb9RjKcSzNWuzQxVZ2mI+OD+G5pKdNQXSpqB0nmWYJB0mooDwbHSTi+M5NfsCSXoYmqf3fEqebI7n1Fj/AK4oFdWGpRHpiP8AEKe04YA7yNZSb2DAiwsSL3A6/u+BKHFCtR9fiaFUKA0wqgliZuBqJJgWnC/KZyTo21G19iLyMPMvwKvmAWy/hGV85qJKmSZKyW3noIsRjLmw/Qb1sFqUwVUkDlV0ZIBk6SxDCSVsdoJ2NsE8Fp0kqaiAigSlNQFUGSsbW62N7YKyXsBm1ZCamXULDEF3Yl7HWIp2MzeZI3w1T2BcVNYrIptGmnUaBvpEuogMWIPSY2xR8EmI5x6sUPXZirWGsrUUruIEKffaZ9MHZKo6t4KhRTZw5Ol2CmwLMFK6okNp1Q3La2DB9Hqi5r1iea4poDfe7s0/HBlPgWXpKytWYBtM66tKxUkqVJTUrAkkHcYshgkmI8kfsTZ2v/DOwNalXcIlFWZCtRhKE6mYaCoVp5ZaxGwjCZuKLUrajTB0yIQBZ6BgdMMZv2jGnzHDeGEzUqLUMyS+YqVCW+8YPm9cQD8KUQtKiY6ClUb0+1h/xpSewfKjJUc8fDMmSpIILAgahzQPsmQB3Fr4L4lmWr0iyr5FGoDqAqjaLk37nGiPH8otqdEDry5ZRJt6jtj6l7TKBy5eux76VH5g4aPhlkZLsQPU2i59JP5TgjhvDahUsKFe5JGqm47dCO4nGjXjmY+zl1UetYL8wi/1x5/G5pvs0F/9xz+cHFzwfbJ8j+v9MzW9mMyyWotIq6wKjKI8m2o2FjbB2Z9ma7oyjSrMbc5jdSbUwRcCNumHtPLZtv8AiRP3Muv/AFYacG4PV1k13quukgBoUTI6LB2nAeOMVth+STMr/Y52NnUA7Qjv16NIB9b4T+0mW/gAsuzPUVtMobREmxPrecdPzHsrl3nUjHVMxUqDfeAHgfDGJ9rPYjwssGUM+lwCFLu5Vwac3PNdlnCxeNh5SOd0s/VzJ8JjCoZI6zjS5rKxlwpEmJg/6YY5ThYoKxaHquQajW3AACi+wA+OF2fqM9z+Bw6jGK0FtyMtw/Lgl0qCFJggyPXEchw5k0hgraSpmWkhTYaICibSSe+HFFJYk4X8VrNsDAxKTJdFK1od7BdRLWmxJ2HSPhiorDFh3+HXFC0z1xOtUgA+mDpCk8u5Gcor00lvnb9caDgebai7BX0kEgFSbjcX6SI+eMuAWqUmH2NS/iCPxnDfhCSzEmdOkR/y9cFv6Itm8yObr1mZf4msCoBhSJImJsOhwYOA1H3fNP8A8zf0GFvsZxBaWcQsbMrII7tpKj5iB78bDN/SDlabsjGrKsyN9WQJUwYLEA+8WwrzOGqF4r6EJ9i9W9Go3+IsfzOL6HsYRtl195A/qcNk9vqD0xUpJUqKWZbFAQykCGBaRMgidxfAmb+kZVp03WgzCqSBzQBAB1EhTyCYJGxBEEg4X8mQeJ7T9lKnRKY/y/pi9fZer3UfH9MLW+kyFVmpUgGUMIra2AMQSoUAgyOUNqHUC0rcz9KFUNCnLk2sKOYYz92CUk/hthX5EiUahfZR+tQD54l/ZHvUHyxgc59J+aPlq0gRAKikFgkwLuz+nLv8jirMe3edYP8A7wVCXhVVSVkgHymJNtum2B80vslHXjRoputNY76R+eKG47llscxQX08RJ+U441YWamAdRsebf1OPEzuhS3h+W/SwNhCgbiCdxijlfsbijrv9sMpqCeOrMxVQFDtckAeVY3OJcL9qaGYqGnSLlgC10ZRAIBILDuw6dccp4dm/rEJ02qUyH1MRHiKZgkLI3i4nGr9h3AzZURGitYRH8xLwBE+t98EZwSR0FjGMB7Se1dSo/h0LINzBJbt8DjUe0HFVpr4eoBmF+sLtt3N8YevnkU8uqepaL/AWAxbCD7BBL2CLkalQywKL01WB92CjwoREYHr8ZLME1XgnaYA94wRTz/SxOMeec0zpYYQaARwYA9MUZ72dWoCFs+8zY4Z1czcjFF5kWjGb55r2XPBD6MbxbhDUTDR1wv4oB4VEgRKGfn3641vtJSqVac76Z+Rxl+JU/wDdaX90QcbIZ+Sj9mKWHjdAvs/RNWsQPsozR/zIPhc4ZZT6upVX+8PwUWwN7ACczVP3aQ/Gos/lj0ZjVXqG12P6Y2Qk5SoyyilGxotRrlTBUqwPYi4/EDDj2ozWrOVq1itYUGA1A6ZoIbr3kxNjbCM3Bj8Pwwe9CxdFCkqqhQYQWhm+8zE9CfwthPI9MVMbcMqMuXqNY1NTw7mREIqTLkgKJBstu9yLKuRoshqucxqOoaQjEDlVtdNjSC6kAO5BGog6YnAuXpEB4K9VZoIIPYEkAgbz6jFDZ+uwIp17OSp03MjSrBWViZYKpI1CSBtGMvNdDOVks7lTTQeLRDtUXUlUu2rwxEEIIV7nzWBBB0g4UVcjqCNR1I4PNqYH7JBOuQbdt+sm+G1Uj6sMxKiVUbwJPIgFlAjbqcAPknTen4iGTKqoKkaQLuwm1ojve+EsAmGXKkgrzDfVcgyQsjqxOwHQ4bHhBp6gzMxebQdMrzHWZ5WDbgnecE5a31lIBhJ8zsHgARa6rpVWAMmzQJJxDM5dlI1PTaCCdKzrZlJ5QsmJgmeYHcWwHNi7GgSmxUFXJkBEUDUx6tp2A/fTEc3khT8tQagDyab2YiEuQ46H1B6YGOf0uACxYFlC7QGldIix6kR2GKqGZU8qMSJJvyzeAw1RAH5n1xI92Mtspo0tLEEnUrFQNSgDm5ZsLkX6DG69hLZphEHTVBmBeUbb+uMdUy48Vm0prgaLbL2PcgsxkdCBeMav2HMZ0bCUrEgAib04Jk4tTGlQn+kvNVqWdYtIR1U02vBAWCAe4M23vjA1OM5gufMQewx+h/argYzeVqUTuRqU9nW6+8E2Pvx+ec7RZW0FTM/DGuE7QiHnCs8bM5AtG8/P/TDmjmh95R77YyWQrsGECI6b41dAmLPHoKc4xZlbs3YnSD6NQMpIMkdbR/qPXE3eRA364hkqTMbhveRBI9V7YJqoATtH4DHPyLejdF2hfnqmlDPb93xzrjPEuUIL98bn2gztjTUA6083QSYt3NjjnfFsmykyZxp8WCctmXyZtR0Gex2b0nMCY1Il/dUH648yNeXboWZjt0k4WcCqRV96kfiuDuHuPFa19Rx14LZzG3RpsocM6FUAEEssAtIBbYN5kHmE3tBnrhXQbDLJmWBHQH4W3PpgZo/qRF2RdoVwWYqwLMDKkDsDbS0atpHxwPVzXNyLDuQSVMSdShZlTPqCL4NTJtywpiTIJgET3NgABOBc/kTYAc0AkgdzqBkWi8Ta4xzXJWPaJUqaU6Uhpq6qoqUjpCrDRT6WLLqPXa0Yl4akVFZpWmCobUUI5kRhN/E3gSRuSPQMI0OWLAPzG5ueZSD6mBv+GI57LyheCxrbkASTpVY7ElgBInr3wGiS/hHM5YI0KtNVH2iwBMmSAQSSRa34jFdOuTV5ohbtJ0wT1WeYzc6oi17jF/Dsm6FULi5lgVLCIYwsiQZAkf3iMX6ilJ6lOkjNpkQusgcuoFSQwAkWHxGFboQtalTo6VZtVSQTTSFg3gIY5o2JJ2I2wLWy6Kx0v5pYMRpKEzbci3w3xbmM8HICuagESJ6ydTEjcWEXiScV0al4MxzWjdosWHX/AEw0EOuhg+dUFDoC6AgKrs1+YkEySzc25jD/ANiM0ameDnYpVgSYA5bCTvjGv5ZazEi359NwNicav6OKZGbSR/w3PpJVf0xbBA7OpY4B7eo1HM1EjTpYgE9psZ9RGO/45J9KFJHzTBhtTp7b7N/SMXwVsEXRzlM64PK+sjsAfxw5yHtBWU3Bj0M/MDbCHNcPCglDJnaIMdgOpx9l82oJWb9ggHzb+kYecG/Rdjmkbyl7UggTbAGe4+XBVCCJ72HvP9BjP/xSCLA02ADA/Z9f6+uKeJ5J6QIpgAdCLmCOh2EjGaUIwf7GiM5TWmaakh8FNUF76o6TcA+uFPG8mGpmwBHX+gwbwDOeJSBO7CG/xCx+Np+OJZ6iQDjDycclmlxTjTMNwhorqT2P4Xj3494fXmqWIuxJPxxdmKOmsYgdB6e71wFQGk+7HaxytI5Mo8XRs6FxhjkgB5hYrUU97qQI73OFeTqcgbpg5M1IU+v7nFk1yVCDdcw7aaU02JUMymwKkiF1b67WAmxgztiqhmigWnpIBIQqQRCmZB1CzSQZ9DiillS2l12TlAAEE6mJYybETGIVqBAhzBWeU8zQNwoXYCfkRjluKjZZFINBFQxzTEauUSAEIJaN21agPQ7YrVOUFNTqqNJFubWrAKBYnlEx09b4GpcRXQrcocjZVMIpBE6VjUTYEzYbYGoZqq48QFlFhAjYGFkCGI6DvB67pVog0qZJ4VKdIKhdRzDRAA3VgS0EWgX1AjscU1cxGZtp8XWZ8yiShQnXqOk3uTqmNuuPa/FGYOQYC0yxjYMFOm4uYINpjbFdSq1KrDKWdp5yAQ4KghtIEG8ja3fuEnYoXxDMIPDWmoIVF5NKi9izMLaiAB3364o8EkaSoYiIJLbkTEKwIv6GIO2PkbWR0kgg9AYDb9TMDmC/HB+Y4esjUxW1jAvCj7wCtJm40qLkk2xoSUSJ0UJlwNVgAvMdJFjNpa+n4iSCcaD2EYfxSAARoqXHWVHaCBabjCl6ygKJBvyC4UHSAFTvAmykCR1w59itP8UhG7B4nzGKYkhYlQNiSTuLyTDRI2dHOOM+3ebnN5gn7LBPgqgDHZsfnb2tzDpnMyrqQwr1GIPYsSp9QVgjF+HsUCddbLA6gj87DAfFso5zLuQAFC7XuRJk97jBnDs8FL1HNwLAfkMHDKHTDDmMl/8AE24+A0j4Y0ksyTZkqR2/D4jGp4DWFWl4bbgHSf7oIlT6ix9xxj61KCV2gx8rXwfwvPmmJG63Hr3xnywU40WYsnCVj6j/ALtUOr+WxEn7rbao6gix9ww9Ol0/I9/Ud8c94lx96nKY+Ax5kfaCpTsht90+X/T4Rjny8eXs3fkwHPtBw8Kofr+9sZ+mu/rgziHHmrKBp09xM3+OBcq0z6Y3YYuKpmLLJOVo1XCKc0lvP9MTbNTV5dhYnobbR1wDSr+HSABhjI9w6n3nFlCpt6Y09lY94eeciYkEyTabTq7gjt2xJa9SnTdtYubkb6Vsxptf7OkxsIFheRKDxB7EH8e2KM31HTUWiBc9Ttc73xizwadlmNWw7P1g4qUzq1UyzrFgyWOogW1XDDa53Itj6vYK+sszU3BPUwPEBvuJUjbdRGAaObU0wDZqdPSpWeYF2102vddLAqO6kYnmuIrTSnVRVZk0yHBKtBBYn0OoqfS4xQolkoh/A1SpRLxpteTsBNp36n34ZcUrClUphyRqTUDFhLGFAg6VmSfh3xn+HVxTpUTTnRGpSxFwWJgr0vI6xiRqEEgWE7dt7YjSEqxnWPhqWVSpm7CDp5bszgFpJA5qkm+xwRWBaoTMDlOoqTq5bCE/m7jzhVB74rqZFQxrPLQw0CBAPpPN1m8zinK5jVTcrBZSCzEiASSILMQNQtud22w39Kib04GlSGckTU8QgAABh5AVMGQQABIg40XsRlVp51BHND7KVABploAB0/mfzxmfA0qUA0uV2LGQvUEk+ITP3THpGNL7B0wM1SYX1a79J0tOxgdu/fFiIdPxyD6XcqHzqTY/w6GQP/Nqi/fYY6+ccj+lgxnafrlx/wDc/wCuGT9oMdyRzv8A2cUYEtqi8RAkQb40TNIkHfAVanyMeqm/utgXI8RCzTcxBlSfXpjbHoDWwLi2R1MSNyAThQFIJGNRWy8nuLkHcRhHxCjDWEDAaFAHo+l8fUkTt+4/L9cSapgfVBkYRkCcxSBgrsfw9P6fDHlAabj9xitasm+ItVP7OIRBozJdt59cOcmu2EeT6Ya/xWna52jphkRDg1VUX9Ldce51rT0YT8v3OFOXpM5mZM4YZutBC/dv+WEyq4luN1IguXIDkiABMgz2nb0JwYnDQ/hg03ZSJeG0yCQCQ6yLH7IuQMSVoQLzirVAcsFuF1EiCCO2w6sO1jOGZqopfkqeGdJXUQ4QQxMGTqmQBaO+Oe3ounIqztFKISmqT4YIADseUXHWRudyfQ4C/jIvpUDaDLR1N2Jv64vzvEqiuWp27vpkNJlg3STsfQ4WVc6tSo4IaGbUNjpliAo6kCQPiMWQ2UGj8Rh9Wtp1k3WLAwkgmL3N1HqRhdlq8KZBmobuTYKB9kLuBefDmTi+pmIOlY3mb9eoUc3WNV13wPRrwGOqQRNzIIAJAYrYg96QmBfrh1EFBXh/bfVeGCoqy5IkaU+2QATLRFt8P/YauGzuXIDbVQCSG3ViQWAADT9mDjLrLNBuSDYw1uUToHK9OBuTqXttjSewlbVnMtayl4edU61Y6RV2YLsAAIwyjoNHYDjlH0t5cnM0WE2ouD2tUB983/LHV8cu+lRG/iaBXpRq6r9PFTp1+WBFCrTMDWzWhpOzRI+AwNm+HhwHXm3xLM1dRveTj7h1fS+jocbYsAPkswySLwTscW1KYbbBmZQC/XFNBRN8MAT5nhc3LRGKU4ag3afdhzm8gSd/dgOnw1hvEYWiMBrU6Yjl/HFTVeigDDOrkTiCZWMSiUVplbAj5Yso5Xr78E0qU4sZAMAKCMkQB6Y8TMaagfoCASeknf3DfFHjADFVPmUj72I1YejWDLBqgFVGBrBgEYt6sdIAtYEi82YwZxeeOIjlXIp0wCmkaQsAwNJUkdJ+OI8DYsnis99LKJHlIUyT8LCOpx5XzjCkDepSZSDSe422vewiJny45E1+1EcrAcyijVqYqInlJnVOgWHU/lPbC4ZsZasVp0zUqFihLKNreVp1CRaCPXBWVVMwG8Tm0kAOBBupOnV9uCYv+GDqPD6VJtQENKqpLSRr6wxiZjbbDRlxD0AKzQORyBHWAWkG5mQ+9/IcVBrEkwBEkkrB5fMV/lNcnk5D1N8aanwGoFFwbAQA23xM6PTscUr7H1ABzwY0jSp1KCADo5uQWHcY6awzfonITKkkbMRBhgB1O9LyoYPnEn064f8AsMGGfosdHOQJFyYR/wDiQA/wAx8PZAgEBxpggDQYk7tExr9cM/ZzhBpZygxZjziTA+6wEkmftYEsMlFtk5JnUcct+lliK1G9jSrAjuddNh+E/PHURjjX0k58vmEUlZVKjEC4UswBEz5hpvirFG2L2zFsJIHXHmfy+kTsRjwNzA9tsafK5E1BMWP7ti6UlHsZRb6MrQz02P764uouQf3bDbinsqBzU7ehFwfT0wDR4a4N9tp9cIs0Rnjkj1szir+LExgqvwp94Np//cBVOF1N4kjsMP8ALH7FcGWOJEjbA1RhMY9FF4KwZJFovHuwfkvZxjdgYt8cCWSMVbDGDekCUhOLWybEegvjQ5bhaKwNrYObh66bixv+/wBMZ35cS5ePIwYy7M0Ae/3f1w4yPBW3It/T3Y0OWyKr0wVXiDih+Xb0iz8altmd4M8LXpbSJEi3WQfQwPli+sHFF2BlCYUCSVGmBf5/PBnsrw3xq9czGhacepLMb/LD0exFG8qpneS1/fD42fiyyPlaRhcknRyvhkitUifKvfcNP6YeioSApEgVKb/KZA9843FL2EyqtIy9Gdj5u/WXjF39lcqP+70v8pP9cWPwm/aHWaKVUHqV+8v+bFkp95fmf1wWnlGJDHQ5MoaBQ6feX5n9cWU8ygIIZJF98Xpi9cJJkSLE4sT9sfMfrjmH0luWzanf6oDqfvd/djrNLY45j9J//aqf/pr+b4ypKxl2YPJEa1nbG84cAEAG2Of5bzj343fCvKPcMc/ynVG/xloKrN06e7A4pLbUYUbdhi6vgWpjmts30i/MZmios2v3CR88DiuGuRB9BgQbj99MfLvgxkwSggPjdWFLBipUgytiYvE9pj5Y+yPFi6AkyevxwN7R/wAtv33wu4b/ANIxpnuBRDUh67Ftz8jgyhVYKF1sR78AUcGDGFs1DFKwtiniuZC02N7jpiun0wJ7QfysX4lckVz6NB9H1AijVqQx8SpAhSwhFjeO7HGoOr7tT4UzhV9H/wD2Ff8AHU/+eNA3THpU6Wjgt/sA833X/wAkfniLqwuRUHvj9cM32PwxSPKfeMOpMN2z/9k="/>
          <p:cNvSpPr>
            <a:spLocks noChangeAspect="1" noChangeArrowheads="1"/>
          </p:cNvSpPr>
          <p:nvPr/>
        </p:nvSpPr>
        <p:spPr bwMode="auto">
          <a:xfrm>
            <a:off x="63500" y="-1555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13" descr="data:image/jpeg;base64,/9j/4AAQSkZJRgABAQAAAQABAAD/2wCEAAkGBhQSERQTExMVFBUVGBgZGBcYGBwdGhsbHxgYGhwaFxccHSYfGBkjHRwYHy8gJCcpLC0sGR81NTAqNSYrLSkBCQoKDgwOGg8PGikcHRwpKSksKSkpKSkpKSkpKSkpKSkpKSkpLCkpKSkpKSkpKSkpKSksKSksLCkpKSwpLCksKf/AABEIALkAsAMBIgACEQEDEQH/xAAcAAACAwEBAQEAAAAAAAAAAAAEBQIDBgcBAAj/xABFEAACAQIEBAMECAMFBQkAAAABAhEDIQAEEjEFIkFREzJhBnGBkQcjQlKhsdHwFDPBFmJykuEVJEOCwjREU2Nzk7Kz8f/EABoBAAIDAQEAAAAAAAAAAAAAAAECAAMEBQb/xAAjEQACAgICAgIDAQAAAAAAAAAAAQIRAyESMQRBE1EUImGh/9oADAMBAAIRAxEAPwA/KgpTaoV1eGVB1FQsTCs0g2iPNMXx49ZnV2eno8PTr0KQCS8y1NSFkehkxgepVbw0qsljrpiQ8ssgHWF1CbKCXAmB1xZUoEshIVuRHmVOk6YYWNoPrijhoatg2a4pVSoDOsFgKmrZgdrEn1t6emDcrUDEFKdVmqOVRKhEliLtKkmkkwSe4AAvOEmcohTqb6wFRzXCzqYBXaN41kC3mvO+KuH591FlhW1Ew4VvE5hTi2qLyUHKbAm4wFjB0Ps7T8VS1JBVFMWemwIZgA8IG8xgbnr0NsCVM4adTlBFNX8IAn7MCmG7NUsbKpENt0xDJVCuim5inTKypXcqhRSxAMMxtJ7jti+vmVqNS10AhIhqg06iT4nkYEsFLaeb7o2uTivirD32W8ObxXIKAwUDPIACsQCpNVgNKiFWWMxAGDV4qajim9HwmDhNJJ8QXtBXkbUmkgEXGxOK6eQpFkolCFJUbubAaiG0WR9bFixBnbUMCBGQ1WqoTTDDUTLEkoQCQbFWZUsLSSZM4Hsnst4pSKMpRkIGiWcKux0inMj66TBJBmemAuHZgE38MgmkAFGjUJY2IYhLhttgTvg/O8ONRasMC1M028EkKQLagWkAtuIaRAPUYkwbQvhsGFjTaQQWCEAhmtpgsNMxe5BIwVQexUPaBAFu1McsgoGGkxDLDCAZJBJMAQAcXvxZWy5p6lDczaVvLagHAC3kJpbtcjvgNOGKFVc0yIoRAuk2JUBHHLzIBFO5F5cgi+J5HIAk1lVUC6mAGpSAH0NZmuRZbHe4xEkLxDcv7RGll0TSra7kBjIEMjFmiFJsVW8BY9cX8Ez1VkIqNSUKjMPq5MIdVQsoOtzpkiCCXYCYvjzJ5NSGQAN4RLEyxkkkgXA2AY2F7zhDXzhqKdLEuvliArK2kFGAF3sGH+E7YiIlQ6DGk0kD6zSUFOQRTHN/eYJzCSBqMRO5xVTzTBnVG/mc5ZgCBCszrDBgJkrqvaD1wg4dmFSvorBqc6FJEAqhbnsFlu9jO4G+HORWpU8Tw1CooZSJkmmSZ5d3B0lvWD2waB2XZDIai6qFYBVNQovNTU1SIpI7AuTGnVcR02wbXptl7uQpsVW5KsSRDa40mT2AJeRvgXhzCtVC6BVNRYVZhWghtZdwGDBATNwYg2tij/aIqIaL6vEZ0rFtEcxZvvKCqlQp03ABvucXOOrIF08qgqCtVMBlRAilgNYEuwYiQvKB0Dd7YFqs2pjTaoKNQ6NbjSpkg/VGLkGehPm3wZUyzJ/NKsq6WAUiVSGYJpkFF1tbcQTilm5db/W1OVU5NQ5VEqs+VnJ3AtFh2z0m7QD2nTpigyliCyatQJOkmdKn8AOo64Hy2VFVKYXorICqXMEmTLaSQXg3AsLYJzBpNVAOioqsF1pemCANV7liCYE3nUbnanw8uQApgySqaDI+8WPS32tsR37CHtxdULJBpPW8zEw5pyQv1h5wBAYbjmaRew+dWFApgM5CFpI1apJYookkabTEGTi5XpLpVg01Lmampo2GpSoZDG4uBt3xKrmBobVdei6wRTUAgAO0lDcmb7wBi35HWx1oU0OEgpEwaYIGmyhZOjxWZgqkrHKZI3kRGItwvVJdgiAga2XUahHlAJjUthzDzHY4Yoi1DqDvpUqmoqhMHmMksSbGASt4vj7/AGTrCJU8RkRtLEMCYETKhDC8w8oAFz64VyGdATZGfCZtTMA1PxFVpCgghiJmo4AKaVE2kzvhovCEpF6zKSVTWDsW+rJCjl5WmxZhI0xBxHPsAhqUghbVp5WJXRBGlwCpWtG5UjczvgTMZy1NFpiSFUMZYMVkKOWZMG5Mkn34S2xLCqNbS9E1Gl9BJJkT9W7QRJJUrt3InE+L5UV1DU31MfB1qLIARIN7SpA3Mjfa2FCuzMwZKqFQqNZySbyhRTqCwYDdJvpwUcs0L4dNmAN38wF9jphVeDsZI74FbBWz7idCtqSNAeJKFkYljZlZUkHzBgT6m2J8LpihRUMwZAWRINtTPqG7KN5MjpNzifEsjWZgtKiPLdmRSpkDcmwbVsZ+W2Pq3C7DxHE6YIiRPpBW0E36dsaIYpPY39GFdvFVGFGjrqjUniCFSnoBDTP1fmtuLN3GFC03qFdIlQhEkAc1gS3iElCxCcxabA3FsEpm1QOA7sXYEs0BpEfaWDeOuAcwZgku2kgrpXUg5tbBl80yqkDS2ra2FeGaAmF0a60KhRWMsoPIeQNpZCbjYKCAYA5W3wtyWRqMzFQUVak6wFjUbKDJh4NyB/ofkqyF0VXOkh4amqG8nqdUENflAJBkjDbh6moKiatUKUC6pIYnWx0+4aN7EgXwH0M+tmWr5dkd2ckuC4LMbagwhnJ8sEjlG8iLYb5epU1LVE8y02YeUeKACGWYKjS7kgSBqPuwy4qJqFWpK8rql2VQsAQukMFtIJFtUR0wRUyep6TaRTaG1zJBHlhUJA5kAMQInc4S2Vs89leHfXBBT1A0q+lXUgGTSZStwpGpBsDE+px9WyDrVcqNJQU0q8gapDAatXMOaA5uTIFumL+DZZKde3hgmVK6gHOtdLRUMBGgAQLTpi5nDCnnKBzNJFZqS1jUIDVP/CNOmhFwedKbKpJMRI3OL1UyMQ1eILVWsyhGWrUVAdR06AzadSODqkCQs6R6xiD5eQinS6SoaAAC2zLTZoKrYeVrkgDGgNOlVoU0OinVWrLFvDWL1tAQNKueX4xqnGSr8HZSaavbSzVYdfDB1HSJnSyidyZENAsMCUAFmer01SmWeogcKy0VVCqrBALrp5UJ6z1JvjysUMKoRGUsNPPMLBsPIFYHfSQRF8eLQapUlF8QRTLCSqg6QCjkghtiAFUmCDizM5TwlLLWNJAZRFmrULEXXSw0hbghZIgGegxS1QSHE0VqSBCoFogsSNHMRyAtcyJWwB/unBmXz7U8vTAVEqOQdySoMEwTuSARebYpSs82BBNrHTImY1C4Hf3nE6tCoLPp0sTpi4AjoOnUfD1xd8daHSL8yazlXpraq83IgMysAAzCyk3ltotginl6WXQaYdyw5hIChkMlLkSNMho2m22Fdas4iC5hkLQZinMmT0W0XxZnawjk0AnpqBXy2bebQdrWOFeJ1ZOJ9nizMhqAFqiU2LuuoxUQCRPkXabTIsDj3OcRPhE0yAAGDOV0WVW0gaTqWbmRB+ZxCtmEJWFenpkXExpvCkmSJ27dsDZIHxCCVUsGgsTEwAQ5AM8oIgd8DhaI9o+VGqgUBUYVCAz6VmkukAKatQOrG2loiNxczh5kshRoropLqkyWe9yACQuwmJkyfXAmZYUKMqeWZIkmJ2Nzf0HTC/McWbw2qX0iBG0z6/hjbhhBK1tkap7DuJe0hQ+U6BYsBYn3Dp7sLMzxAPdWkETbb9RjKcSzNWuzQxVZ2mI+OD+G5pKdNQXSpqB0nmWYJB0mooDwbHSTi+M5NfsCSXoYmqf3fEqebI7n1Fj/AK4oFdWGpRHpiP8AEKe04YA7yNZSb2DAiwsSL3A6/u+BKHFCtR9fiaFUKA0wqgliZuBqJJgWnC/KZyTo21G19iLyMPMvwKvmAWy/hGV85qJKmSZKyW3noIsRjLmw/Qb1sFqUwVUkDlV0ZIBk6SxDCSVsdoJ2NsE8Fp0kqaiAigSlNQFUGSsbW62N7YKyXsBm1ZCamXULDEF3Yl7HWIp2MzeZI3w1T2BcVNYrIptGmnUaBvpEuogMWIPSY2xR8EmI5x6sUPXZirWGsrUUruIEKffaZ9MHZKo6t4KhRTZw5Ol2CmwLMFK6okNp1Q3La2DB9Hqi5r1iea4poDfe7s0/HBlPgWXpKytWYBtM66tKxUkqVJTUrAkkHcYshgkmI8kfsTZ2v/DOwNalXcIlFWZCtRhKE6mYaCoVp5ZaxGwjCZuKLUrajTB0yIQBZ6BgdMMZv2jGnzHDeGEzUqLUMyS+YqVCW+8YPm9cQD8KUQtKiY6ClUb0+1h/xpSewfKjJUc8fDMmSpIILAgahzQPsmQB3Fr4L4lmWr0iyr5FGoDqAqjaLk37nGiPH8otqdEDry5ZRJt6jtj6l7TKBy5eux76VH5g4aPhlkZLsQPU2i59JP5TgjhvDahUsKFe5JGqm47dCO4nGjXjmY+zl1UetYL8wi/1x5/G5pvs0F/9xz+cHFzwfbJ8j+v9MzW9mMyyWotIq6wKjKI8m2o2FjbB2Z9ma7oyjSrMbc5jdSbUwRcCNumHtPLZtv8AiRP3Muv/AFYacG4PV1k13quukgBoUTI6LB2nAeOMVth+STMr/Y52NnUA7Qjv16NIB9b4T+0mW/gAsuzPUVtMobREmxPrecdPzHsrl3nUjHVMxUqDfeAHgfDGJ9rPYjwssGUM+lwCFLu5Vwac3PNdlnCxeNh5SOd0s/VzJ8JjCoZI6zjS5rKxlwpEmJg/6YY5ThYoKxaHquQajW3AACi+wA+OF2fqM9z+Bw6jGK0FtyMtw/Lgl0qCFJggyPXEchw5k0hgraSpmWkhTYaICibSSe+HFFJYk4X8VrNsDAxKTJdFK1od7BdRLWmxJ2HSPhiorDFh3+HXFC0z1xOtUgA+mDpCk8u5Gcor00lvnb9caDgebai7BX0kEgFSbjcX6SI+eMuAWqUmH2NS/iCPxnDfhCSzEmdOkR/y9cFv6Itm8yObr1mZf4msCoBhSJImJsOhwYOA1H3fNP8A8zf0GFvsZxBaWcQsbMrII7tpKj5iB78bDN/SDlabsjGrKsyN9WQJUwYLEA+8WwrzOGqF4r6EJ9i9W9Go3+IsfzOL6HsYRtl195A/qcNk9vqD0xUpJUqKWZbFAQykCGBaRMgidxfAmb+kZVp03WgzCqSBzQBAB1EhTyCYJGxBEEg4X8mQeJ7T9lKnRKY/y/pi9fZer3UfH9MLW+kyFVmpUgGUMIra2AMQSoUAgyOUNqHUC0rcz9KFUNCnLk2sKOYYz92CUk/hthX5EiUahfZR+tQD54l/ZHvUHyxgc59J+aPlq0gRAKikFgkwLuz+nLv8jirMe3edYP8A7wVCXhVVSVkgHymJNtum2B80vslHXjRoputNY76R+eKG47llscxQX08RJ+U441YWamAdRsebf1OPEzuhS3h+W/SwNhCgbiCdxijlfsbijrv9sMpqCeOrMxVQFDtckAeVY3OJcL9qaGYqGnSLlgC10ZRAIBILDuw6dccp4dm/rEJ02qUyH1MRHiKZgkLI3i4nGr9h3AzZURGitYRH8xLwBE+t98EZwSR0FjGMB7Se1dSo/h0LINzBJbt8DjUe0HFVpr4eoBmF+sLtt3N8YevnkU8uqepaL/AWAxbCD7BBL2CLkalQywKL01WB92CjwoREYHr8ZLME1XgnaYA94wRTz/SxOMeec0zpYYQaARwYA9MUZ72dWoCFs+8zY4Z1czcjFF5kWjGb55r2XPBD6MbxbhDUTDR1wv4oB4VEgRKGfn3641vtJSqVac76Z+Rxl+JU/wDdaX90QcbIZ+Sj9mKWHjdAvs/RNWsQPsozR/zIPhc4ZZT6upVX+8PwUWwN7ACczVP3aQ/Gos/lj0ZjVXqG12P6Y2Qk5SoyyilGxotRrlTBUqwPYi4/EDDj2ozWrOVq1itYUGA1A6ZoIbr3kxNjbCM3Bj8Pwwe9CxdFCkqqhQYQWhm+8zE9CfwthPI9MVMbcMqMuXqNY1NTw7mREIqTLkgKJBstu9yLKuRoshqucxqOoaQjEDlVtdNjSC6kAO5BGog6YnAuXpEB4K9VZoIIPYEkAgbz6jFDZ+uwIp17OSp03MjSrBWViZYKpI1CSBtGMvNdDOVks7lTTQeLRDtUXUlUu2rwxEEIIV7nzWBBB0g4UVcjqCNR1I4PNqYH7JBOuQbdt+sm+G1Uj6sMxKiVUbwJPIgFlAjbqcAPknTen4iGTKqoKkaQLuwm1ojve+EsAmGXKkgrzDfVcgyQsjqxOwHQ4bHhBp6gzMxebQdMrzHWZ5WDbgnecE5a31lIBhJ8zsHgARa6rpVWAMmzQJJxDM5dlI1PTaCCdKzrZlJ5QsmJgmeYHcWwHNi7GgSmxUFXJkBEUDUx6tp2A/fTEc3khT8tQagDyab2YiEuQ46H1B6YGOf0uACxYFlC7QGldIix6kR2GKqGZU8qMSJJvyzeAw1RAH5n1xI92Mtspo0tLEEnUrFQNSgDm5ZsLkX6DG69hLZphEHTVBmBeUbb+uMdUy48Vm0prgaLbL2PcgsxkdCBeMav2HMZ0bCUrEgAib04Jk4tTGlQn+kvNVqWdYtIR1U02vBAWCAe4M23vjA1OM5gufMQewx+h/argYzeVqUTuRqU9nW6+8E2Pvx+ec7RZW0FTM/DGuE7QiHnCs8bM5AtG8/P/TDmjmh95R77YyWQrsGECI6b41dAmLPHoKc4xZlbs3YnSD6NQMpIMkdbR/qPXE3eRA364hkqTMbhveRBI9V7YJqoATtH4DHPyLejdF2hfnqmlDPb93xzrjPEuUIL98bn2gztjTUA6083QSYt3NjjnfFsmykyZxp8WCctmXyZtR0Gex2b0nMCY1Il/dUH648yNeXboWZjt0k4WcCqRV96kfiuDuHuPFa19Rx14LZzG3RpsocM6FUAEEssAtIBbYN5kHmE3tBnrhXQbDLJmWBHQH4W3PpgZo/qRF2RdoVwWYqwLMDKkDsDbS0atpHxwPVzXNyLDuQSVMSdShZlTPqCL4NTJtywpiTIJgET3NgABOBc/kTYAc0AkgdzqBkWi8Ta4xzXJWPaJUqaU6Uhpq6qoqUjpCrDRT6WLLqPXa0Yl4akVFZpWmCobUUI5kRhN/E3gSRuSPQMI0OWLAPzG5ueZSD6mBv+GI57LyheCxrbkASTpVY7ElgBInr3wGiS/hHM5YI0KtNVH2iwBMmSAQSSRa34jFdOuTV5ohbtJ0wT1WeYzc6oi17jF/Dsm6FULi5lgVLCIYwsiQZAkf3iMX6ilJ6lOkjNpkQusgcuoFSQwAkWHxGFboQtalTo6VZtVSQTTSFg3gIY5o2JJ2I2wLWy6Kx0v5pYMRpKEzbci3w3xbmM8HICuagESJ6ydTEjcWEXiScV0al4MxzWjdosWHX/AEw0EOuhg+dUFDoC6AgKrs1+YkEySzc25jD/ANiM0ameDnYpVgSYA5bCTvjGv5ZazEi359NwNicav6OKZGbSR/w3PpJVf0xbBA7OpY4B7eo1HM1EjTpYgE9psZ9RGO/45J9KFJHzTBhtTp7b7N/SMXwVsEXRzlM64PK+sjsAfxw5yHtBWU3Bj0M/MDbCHNcPCglDJnaIMdgOpx9l82oJWb9ggHzb+kYecG/Rdjmkbyl7UggTbAGe4+XBVCCJ72HvP9BjP/xSCLA02ADA/Z9f6+uKeJ5J6QIpgAdCLmCOh2EjGaUIwf7GiM5TWmaakh8FNUF76o6TcA+uFPG8mGpmwBHX+gwbwDOeJSBO7CG/xCx+Np+OJZ6iQDjDycclmlxTjTMNwhorqT2P4Xj3494fXmqWIuxJPxxdmKOmsYgdB6e71wFQGk+7HaxytI5Mo8XRs6FxhjkgB5hYrUU97qQI73OFeTqcgbpg5M1IU+v7nFk1yVCDdcw7aaU02JUMymwKkiF1b67WAmxgztiqhmigWnpIBIQqQRCmZB1CzSQZ9DiillS2l12TlAAEE6mJYybETGIVqBAhzBWeU8zQNwoXYCfkRjluKjZZFINBFQxzTEauUSAEIJaN21agPQ7YrVOUFNTqqNJFubWrAKBYnlEx09b4GpcRXQrcocjZVMIpBE6VjUTYEzYbYGoZqq48QFlFhAjYGFkCGI6DvB67pVog0qZJ4VKdIKhdRzDRAA3VgS0EWgX1AjscU1cxGZtp8XWZ8yiShQnXqOk3uTqmNuuPa/FGYOQYC0yxjYMFOm4uYINpjbFdSq1KrDKWdp5yAQ4KghtIEG8ja3fuEnYoXxDMIPDWmoIVF5NKi9izMLaiAB3364o8EkaSoYiIJLbkTEKwIv6GIO2PkbWR0kgg9AYDb9TMDmC/HB+Y4esjUxW1jAvCj7wCtJm40qLkk2xoSUSJ0UJlwNVgAvMdJFjNpa+n4iSCcaD2EYfxSAARoqXHWVHaCBabjCl6ygKJBvyC4UHSAFTvAmykCR1w59itP8UhG7B4nzGKYkhYlQNiSTuLyTDRI2dHOOM+3ebnN5gn7LBPgqgDHZsfnb2tzDpnMyrqQwr1GIPYsSp9QVgjF+HsUCddbLA6gj87DAfFso5zLuQAFC7XuRJk97jBnDs8FL1HNwLAfkMHDKHTDDmMl/8AE24+A0j4Y0ksyTZkqR2/D4jGp4DWFWl4bbgHSf7oIlT6ix9xxj61KCV2gx8rXwfwvPmmJG63Hr3xnywU40WYsnCVj6j/ALtUOr+WxEn7rbao6gix9ww9Ol0/I9/Ud8c94lx96nKY+Ax5kfaCpTsht90+X/T4Rjny8eXs3fkwHPtBw8Kofr+9sZ+mu/rgziHHmrKBp09xM3+OBcq0z6Y3YYuKpmLLJOVo1XCKc0lvP9MTbNTV5dhYnobbR1wDSr+HSABhjI9w6n3nFlCpt6Y09lY94eeciYkEyTabTq7gjt2xJa9SnTdtYubkb6Vsxptf7OkxsIFheRKDxB7EH8e2KM31HTUWiBc9Ttc73xizwadlmNWw7P1g4qUzq1UyzrFgyWOogW1XDDa53Itj6vYK+sszU3BPUwPEBvuJUjbdRGAaObU0wDZqdPSpWeYF2102vddLAqO6kYnmuIrTSnVRVZk0yHBKtBBYn0OoqfS4xQolkoh/A1SpRLxpteTsBNp36n34ZcUrClUphyRqTUDFhLGFAg6VmSfh3xn+HVxTpUTTnRGpSxFwWJgr0vI6xiRqEEgWE7dt7YjSEqxnWPhqWVSpm7CDp5bszgFpJA5qkm+xwRWBaoTMDlOoqTq5bCE/m7jzhVB74rqZFQxrPLQw0CBAPpPN1m8zinK5jVTcrBZSCzEiASSILMQNQtud22w39Kib04GlSGckTU8QgAABh5AVMGQQABIg40XsRlVp51BHND7KVABploAB0/mfzxmfA0qUA0uV2LGQvUEk+ITP3THpGNL7B0wM1SYX1a79J0tOxgdu/fFiIdPxyD6XcqHzqTY/w6GQP/Nqi/fYY6+ccj+lgxnafrlx/wDc/wCuGT9oMdyRzv8A2cUYEtqi8RAkQb40TNIkHfAVanyMeqm/utgXI8RCzTcxBlSfXpjbHoDWwLi2R1MSNyAThQFIJGNRWy8nuLkHcRhHxCjDWEDAaFAHo+l8fUkTt+4/L9cSapgfVBkYRkCcxSBgrsfw9P6fDHlAabj9xitasm+ItVP7OIRBozJdt59cOcmu2EeT6Ya/xWna52jphkRDg1VUX9Ldce51rT0YT8v3OFOXpM5mZM4YZutBC/dv+WEyq4luN1IguXIDkiABMgz2nb0JwYnDQ/hg03ZSJeG0yCQCQ6yLH7IuQMSVoQLzirVAcsFuF1EiCCO2w6sO1jOGZqopfkqeGdJXUQ4QQxMGTqmQBaO+Oe3ounIqztFKISmqT4YIADseUXHWRudyfQ4C/jIvpUDaDLR1N2Jv64vzvEqiuWp27vpkNJlg3STsfQ4WVc6tSo4IaGbUNjpliAo6kCQPiMWQ2UGj8Rh9Wtp1k3WLAwkgmL3N1HqRhdlq8KZBmobuTYKB9kLuBefDmTi+pmIOlY3mb9eoUc3WNV13wPRrwGOqQRNzIIAJAYrYg96QmBfrh1EFBXh/bfVeGCoqy5IkaU+2QATLRFt8P/YauGzuXIDbVQCSG3ViQWAADT9mDjLrLNBuSDYw1uUToHK9OBuTqXttjSewlbVnMtayl4edU61Y6RV2YLsAAIwyjoNHYDjlH0t5cnM0WE2ouD2tUB983/LHV8cu+lRG/iaBXpRq6r9PFTp1+WBFCrTMDWzWhpOzRI+AwNm+HhwHXm3xLM1dRveTj7h1fS+jocbYsAPkswySLwTscW1KYbbBmZQC/XFNBRN8MAT5nhc3LRGKU4ag3afdhzm8gSd/dgOnw1hvEYWiMBrU6Yjl/HFTVeigDDOrkTiCZWMSiUVplbAj5Yso5Xr78E0qU4sZAMAKCMkQB6Y8TMaagfoCASeknf3DfFHjADFVPmUj72I1YejWDLBqgFVGBrBgEYt6sdIAtYEi82YwZxeeOIjlXIp0wCmkaQsAwNJUkdJ+OI8DYsnis99LKJHlIUyT8LCOpx5XzjCkDepSZSDSe422vewiJny45E1+1EcrAcyijVqYqInlJnVOgWHU/lPbC4ZsZasVp0zUqFihLKNreVp1CRaCPXBWVVMwG8Tm0kAOBBupOnV9uCYv+GDqPD6VJtQENKqpLSRr6wxiZjbbDRlxD0AKzQORyBHWAWkG5mQ+9/IcVBrEkwBEkkrB5fMV/lNcnk5D1N8aanwGoFFwbAQA23xM6PTscUr7H1ABzwY0jSp1KCADo5uQWHcY6awzfonITKkkbMRBhgB1O9LyoYPnEn064f8AsMGGfosdHOQJFyYR/wDiQA/wAx8PZAgEBxpggDQYk7tExr9cM/ZzhBpZygxZjziTA+6wEkmftYEsMlFtk5JnUcct+lliK1G9jSrAjuddNh+E/PHURjjX0k58vmEUlZVKjEC4UswBEz5hpvirFG2L2zFsJIHXHmfy+kTsRjwNzA9tsafK5E1BMWP7ti6UlHsZRb6MrQz02P764uouQf3bDbinsqBzU7ehFwfT0wDR4a4N9tp9cIs0Rnjkj1szir+LExgqvwp94Np//cBVOF1N4kjsMP8ALH7FcGWOJEjbA1RhMY9FF4KwZJFovHuwfkvZxjdgYt8cCWSMVbDGDekCUhOLWybEegvjQ5bhaKwNrYObh66bixv+/wBMZ35cS5ePIwYy7M0Ae/3f1w4yPBW3It/T3Y0OWyKr0wVXiDih+Xb0iz8altmd4M8LXpbSJEi3WQfQwPli+sHFF2BlCYUCSVGmBf5/PBnsrw3xq9czGhacepLMb/LD0exFG8qpneS1/fD42fiyyPlaRhcknRyvhkitUifKvfcNP6YeioSApEgVKb/KZA9843FL2EyqtIy9Gdj5u/WXjF39lcqP+70v8pP9cWPwm/aHWaKVUHqV+8v+bFkp95fmf1wWnlGJDHQ5MoaBQ6feX5n9cWU8ygIIZJF98Xpi9cJJkSLE4sT9sfMfrjmH0luWzanf6oDqfvd/djrNLY45j9J//aqf/pr+b4ypKxl2YPJEa1nbG84cAEAG2Of5bzj343fCvKPcMc/ynVG/xloKrN06e7A4pLbUYUbdhi6vgWpjmts30i/MZmios2v3CR88DiuGuRB9BgQbj99MfLvgxkwSggPjdWFLBipUgytiYvE9pj5Y+yPFi6AkyevxwN7R/wAtv33wu4b/ANIxpnuBRDUh67Ftz8jgyhVYKF1sR78AUcGDGFs1DFKwtiniuZC02N7jpiun0wJ7QfysX4lckVz6NB9H1AijVqQx8SpAhSwhFjeO7HGoOr7tT4UzhV9H/wD2Ff8AHU/+eNA3THpU6Wjgt/sA833X/wAkfniLqwuRUHvj9cM32PwxSPKfeMOpMN2z/9k="/>
          <p:cNvSpPr>
            <a:spLocks noChangeAspect="1" noChangeArrowheads="1"/>
          </p:cNvSpPr>
          <p:nvPr/>
        </p:nvSpPr>
        <p:spPr bwMode="auto">
          <a:xfrm>
            <a:off x="215900" y="-3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15" descr="data:image/jpeg;base64,/9j/4AAQSkZJRgABAQAAAQABAAD/2wCEAAkGBhQSERQTExMVFBUVGBgZGBcYGBwdGhsbHxgYGhwaFxccHSYfGBkjHRwYHy8gJCcpLC0sGR81NTAqNSYrLSkBCQoKDgwOGg8PGikcHRwpKSksKSkpKSkpKSkpKSkpKSkpKSkpLCkpKSkpKSkpKSkpKSksKSksLCkpKSwpLCksKf/AABEIALkAsAMBIgACEQEDEQH/xAAcAAACAwEBAQEAAAAAAAAAAAAEBQIDBgcBAAj/xABFEAACAQIEBAMECAMFBQkAAAABAhEDIQAEEjEFIkFREzJhBnGBkQcjQlKhsdHwFDPBFmJykuEVJEOCwjREU2Nzk7Kz8f/EABoBAAIDAQEAAAAAAAAAAAAAAAECAAMEBQb/xAAjEQACAgICAgIDAQAAAAAAAAAAAQIRAyESMQRBE1EUImGh/9oADAMBAAIRAxEAPwA/KgpTaoV1eGVB1FQsTCs0g2iPNMXx49ZnV2eno8PTr0KQCS8y1NSFkehkxgepVbw0qsljrpiQ8ssgHWF1CbKCXAmB1xZUoEshIVuRHmVOk6YYWNoPrijhoatg2a4pVSoDOsFgKmrZgdrEn1t6emDcrUDEFKdVmqOVRKhEliLtKkmkkwSe4AAvOEmcohTqb6wFRzXCzqYBXaN41kC3mvO+KuH591FlhW1Ew4VvE5hTi2qLyUHKbAm4wFjB0Ps7T8VS1JBVFMWemwIZgA8IG8xgbnr0NsCVM4adTlBFNX8IAn7MCmG7NUsbKpENt0xDJVCuim5inTKypXcqhRSxAMMxtJ7jti+vmVqNS10AhIhqg06iT4nkYEsFLaeb7o2uTivirD32W8ObxXIKAwUDPIACsQCpNVgNKiFWWMxAGDV4qajim9HwmDhNJJ8QXtBXkbUmkgEXGxOK6eQpFkolCFJUbubAaiG0WR9bFixBnbUMCBGQ1WqoTTDDUTLEkoQCQbFWZUsLSSZM4Hsnst4pSKMpRkIGiWcKux0inMj66TBJBmemAuHZgE38MgmkAFGjUJY2IYhLhttgTvg/O8ONRasMC1M028EkKQLagWkAtuIaRAPUYkwbQvhsGFjTaQQWCEAhmtpgsNMxe5BIwVQexUPaBAFu1McsgoGGkxDLDCAZJBJMAQAcXvxZWy5p6lDczaVvLagHAC3kJpbtcjvgNOGKFVc0yIoRAuk2JUBHHLzIBFO5F5cgi+J5HIAk1lVUC6mAGpSAH0NZmuRZbHe4xEkLxDcv7RGll0TSra7kBjIEMjFmiFJsVW8BY9cX8Ez1VkIqNSUKjMPq5MIdVQsoOtzpkiCCXYCYvjzJ5NSGQAN4RLEyxkkkgXA2AY2F7zhDXzhqKdLEuvliArK2kFGAF3sGH+E7YiIlQ6DGk0kD6zSUFOQRTHN/eYJzCSBqMRO5xVTzTBnVG/mc5ZgCBCszrDBgJkrqvaD1wg4dmFSvorBqc6FJEAqhbnsFlu9jO4G+HORWpU8Tw1CooZSJkmmSZ5d3B0lvWD2waB2XZDIai6qFYBVNQovNTU1SIpI7AuTGnVcR02wbXptl7uQpsVW5KsSRDa40mT2AJeRvgXhzCtVC6BVNRYVZhWghtZdwGDBATNwYg2tij/aIqIaL6vEZ0rFtEcxZvvKCqlQp03ABvucXOOrIF08qgqCtVMBlRAilgNYEuwYiQvKB0Dd7YFqs2pjTaoKNQ6NbjSpkg/VGLkGehPm3wZUyzJ/NKsq6WAUiVSGYJpkFF1tbcQTilm5db/W1OVU5NQ5VEqs+VnJ3AtFh2z0m7QD2nTpigyliCyatQJOkmdKn8AOo64Hy2VFVKYXorICqXMEmTLaSQXg3AsLYJzBpNVAOioqsF1pemCANV7liCYE3nUbnanw8uQApgySqaDI+8WPS32tsR37CHtxdULJBpPW8zEw5pyQv1h5wBAYbjmaRew+dWFApgM5CFpI1apJYookkabTEGTi5XpLpVg01Lmampo2GpSoZDG4uBt3xKrmBobVdei6wRTUAgAO0lDcmb7wBi35HWx1oU0OEgpEwaYIGmyhZOjxWZgqkrHKZI3kRGItwvVJdgiAga2XUahHlAJjUthzDzHY4Yoi1DqDvpUqmoqhMHmMksSbGASt4vj7/AGTrCJU8RkRtLEMCYETKhDC8w8oAFz64VyGdATZGfCZtTMA1PxFVpCgghiJmo4AKaVE2kzvhovCEpF6zKSVTWDsW+rJCjl5WmxZhI0xBxHPsAhqUghbVp5WJXRBGlwCpWtG5UjczvgTMZy1NFpiSFUMZYMVkKOWZMG5Mkn34S2xLCqNbS9E1Gl9BJJkT9W7QRJJUrt3InE+L5UV1DU31MfB1qLIARIN7SpA3Mjfa2FCuzMwZKqFQqNZySbyhRTqCwYDdJvpwUcs0L4dNmAN38wF9jphVeDsZI74FbBWz7idCtqSNAeJKFkYljZlZUkHzBgT6m2J8LpihRUMwZAWRINtTPqG7KN5MjpNzifEsjWZgtKiPLdmRSpkDcmwbVsZ+W2Pq3C7DxHE6YIiRPpBW0E36dsaIYpPY39GFdvFVGFGjrqjUniCFSnoBDTP1fmtuLN3GFC03qFdIlQhEkAc1gS3iElCxCcxabA3FsEpm1QOA7sXYEs0BpEfaWDeOuAcwZgku2kgrpXUg5tbBl80yqkDS2ra2FeGaAmF0a60KhRWMsoPIeQNpZCbjYKCAYA5W3wtyWRqMzFQUVak6wFjUbKDJh4NyB/ofkqyF0VXOkh4amqG8nqdUENflAJBkjDbh6moKiatUKUC6pIYnWx0+4aN7EgXwH0M+tmWr5dkd2ckuC4LMbagwhnJ8sEjlG8iLYb5epU1LVE8y02YeUeKACGWYKjS7kgSBqPuwy4qJqFWpK8rql2VQsAQukMFtIJFtUR0wRUyep6TaRTaG1zJBHlhUJA5kAMQInc4S2Vs89leHfXBBT1A0q+lXUgGTSZStwpGpBsDE+px9WyDrVcqNJQU0q8gapDAatXMOaA5uTIFumL+DZZKde3hgmVK6gHOtdLRUMBGgAQLTpi5nDCnnKBzNJFZqS1jUIDVP/CNOmhFwedKbKpJMRI3OL1UyMQ1eILVWsyhGWrUVAdR06AzadSODqkCQs6R6xiD5eQinS6SoaAAC2zLTZoKrYeVrkgDGgNOlVoU0OinVWrLFvDWL1tAQNKueX4xqnGSr8HZSaavbSzVYdfDB1HSJnSyidyZENAsMCUAFmer01SmWeogcKy0VVCqrBALrp5UJ6z1JvjysUMKoRGUsNPPMLBsPIFYHfSQRF8eLQapUlF8QRTLCSqg6QCjkghtiAFUmCDizM5TwlLLWNJAZRFmrULEXXSw0hbghZIgGegxS1QSHE0VqSBCoFogsSNHMRyAtcyJWwB/unBmXz7U8vTAVEqOQdySoMEwTuSARebYpSs82BBNrHTImY1C4Hf3nE6tCoLPp0sTpi4AjoOnUfD1xd8daHSL8yazlXpraq83IgMysAAzCyk3ltotginl6WXQaYdyw5hIChkMlLkSNMho2m22Fdas4iC5hkLQZinMmT0W0XxZnawjk0AnpqBXy2bebQdrWOFeJ1ZOJ9nizMhqAFqiU2LuuoxUQCRPkXabTIsDj3OcRPhE0yAAGDOV0WVW0gaTqWbmRB+ZxCtmEJWFenpkXExpvCkmSJ27dsDZIHxCCVUsGgsTEwAQ5AM8oIgd8DhaI9o+VGqgUBUYVCAz6VmkukAKatQOrG2loiNxczh5kshRoropLqkyWe9yACQuwmJkyfXAmZYUKMqeWZIkmJ2Nzf0HTC/McWbw2qX0iBG0z6/hjbhhBK1tkap7DuJe0hQ+U6BYsBYn3Dp7sLMzxAPdWkETbb9RjKcSzNWuzQxVZ2mI+OD+G5pKdNQXSpqB0nmWYJB0mooDwbHSTi+M5NfsCSXoYmqf3fEqebI7n1Fj/AK4oFdWGpRHpiP8AEKe04YA7yNZSb2DAiwsSL3A6/u+BKHFCtR9fiaFUKA0wqgliZuBqJJgWnC/KZyTo21G19iLyMPMvwKvmAWy/hGV85qJKmSZKyW3noIsRjLmw/Qb1sFqUwVUkDlV0ZIBk6SxDCSVsdoJ2NsE8Fp0kqaiAigSlNQFUGSsbW62N7YKyXsBm1ZCamXULDEF3Yl7HWIp2MzeZI3w1T2BcVNYrIptGmnUaBvpEuogMWIPSY2xR8EmI5x6sUPXZirWGsrUUruIEKffaZ9MHZKo6t4KhRTZw5Ol2CmwLMFK6okNp1Q3La2DB9Hqi5r1iea4poDfe7s0/HBlPgWXpKytWYBtM66tKxUkqVJTUrAkkHcYshgkmI8kfsTZ2v/DOwNalXcIlFWZCtRhKE6mYaCoVp5ZaxGwjCZuKLUrajTB0yIQBZ6BgdMMZv2jGnzHDeGEzUqLUMyS+YqVCW+8YPm9cQD8KUQtKiY6ClUb0+1h/xpSewfKjJUc8fDMmSpIILAgahzQPsmQB3Fr4L4lmWr0iyr5FGoDqAqjaLk37nGiPH8otqdEDry5ZRJt6jtj6l7TKBy5eux76VH5g4aPhlkZLsQPU2i59JP5TgjhvDahUsKFe5JGqm47dCO4nGjXjmY+zl1UetYL8wi/1x5/G5pvs0F/9xz+cHFzwfbJ8j+v9MzW9mMyyWotIq6wKjKI8m2o2FjbB2Z9ma7oyjSrMbc5jdSbUwRcCNumHtPLZtv8AiRP3Muv/AFYacG4PV1k13quukgBoUTI6LB2nAeOMVth+STMr/Y52NnUA7Qjv16NIB9b4T+0mW/gAsuzPUVtMobREmxPrecdPzHsrl3nUjHVMxUqDfeAHgfDGJ9rPYjwssGUM+lwCFLu5Vwac3PNdlnCxeNh5SOd0s/VzJ8JjCoZI6zjS5rKxlwpEmJg/6YY5ThYoKxaHquQajW3AACi+wA+OF2fqM9z+Bw6jGK0FtyMtw/Lgl0qCFJggyPXEchw5k0hgraSpmWkhTYaICibSSe+HFFJYk4X8VrNsDAxKTJdFK1od7BdRLWmxJ2HSPhiorDFh3+HXFC0z1xOtUgA+mDpCk8u5Gcor00lvnb9caDgebai7BX0kEgFSbjcX6SI+eMuAWqUmH2NS/iCPxnDfhCSzEmdOkR/y9cFv6Itm8yObr1mZf4msCoBhSJImJsOhwYOA1H3fNP8A8zf0GFvsZxBaWcQsbMrII7tpKj5iB78bDN/SDlabsjGrKsyN9WQJUwYLEA+8WwrzOGqF4r6EJ9i9W9Go3+IsfzOL6HsYRtl195A/qcNk9vqD0xUpJUqKWZbFAQykCGBaRMgidxfAmb+kZVp03WgzCqSBzQBAB1EhTyCYJGxBEEg4X8mQeJ7T9lKnRKY/y/pi9fZer3UfH9MLW+kyFVmpUgGUMIra2AMQSoUAgyOUNqHUC0rcz9KFUNCnLk2sKOYYz92CUk/hthX5EiUahfZR+tQD54l/ZHvUHyxgc59J+aPlq0gRAKikFgkwLuz+nLv8jirMe3edYP8A7wVCXhVVSVkgHymJNtum2B80vslHXjRoputNY76R+eKG47llscxQX08RJ+U441YWamAdRsebf1OPEzuhS3h+W/SwNhCgbiCdxijlfsbijrv9sMpqCeOrMxVQFDtckAeVY3OJcL9qaGYqGnSLlgC10ZRAIBILDuw6dccp4dm/rEJ02qUyH1MRHiKZgkLI3i4nGr9h3AzZURGitYRH8xLwBE+t98EZwSR0FjGMB7Se1dSo/h0LINzBJbt8DjUe0HFVpr4eoBmF+sLtt3N8YevnkU8uqepaL/AWAxbCD7BBL2CLkalQywKL01WB92CjwoREYHr8ZLME1XgnaYA94wRTz/SxOMeec0zpYYQaARwYA9MUZ72dWoCFs+8zY4Z1czcjFF5kWjGb55r2XPBD6MbxbhDUTDR1wv4oB4VEgRKGfn3641vtJSqVac76Z+Rxl+JU/wDdaX90QcbIZ+Sj9mKWHjdAvs/RNWsQPsozR/zIPhc4ZZT6upVX+8PwUWwN7ACczVP3aQ/Gos/lj0ZjVXqG12P6Y2Qk5SoyyilGxotRrlTBUqwPYi4/EDDj2ozWrOVq1itYUGA1A6ZoIbr3kxNjbCM3Bj8Pwwe9CxdFCkqqhQYQWhm+8zE9CfwthPI9MVMbcMqMuXqNY1NTw7mREIqTLkgKJBstu9yLKuRoshqucxqOoaQjEDlVtdNjSC6kAO5BGog6YnAuXpEB4K9VZoIIPYEkAgbz6jFDZ+uwIp17OSp03MjSrBWViZYKpI1CSBtGMvNdDOVks7lTTQeLRDtUXUlUu2rwxEEIIV7nzWBBB0g4UVcjqCNR1I4PNqYH7JBOuQbdt+sm+G1Uj6sMxKiVUbwJPIgFlAjbqcAPknTen4iGTKqoKkaQLuwm1ojve+EsAmGXKkgrzDfVcgyQsjqxOwHQ4bHhBp6gzMxebQdMrzHWZ5WDbgnecE5a31lIBhJ8zsHgARa6rpVWAMmzQJJxDM5dlI1PTaCCdKzrZlJ5QsmJgmeYHcWwHNi7GgSmxUFXJkBEUDUx6tp2A/fTEc3khT8tQagDyab2YiEuQ46H1B6YGOf0uACxYFlC7QGldIix6kR2GKqGZU8qMSJJvyzeAw1RAH5n1xI92Mtspo0tLEEnUrFQNSgDm5ZsLkX6DG69hLZphEHTVBmBeUbb+uMdUy48Vm0prgaLbL2PcgsxkdCBeMav2HMZ0bCUrEgAib04Jk4tTGlQn+kvNVqWdYtIR1U02vBAWCAe4M23vjA1OM5gufMQewx+h/argYzeVqUTuRqU9nW6+8E2Pvx+ec7RZW0FTM/DGuE7QiHnCs8bM5AtG8/P/TDmjmh95R77YyWQrsGECI6b41dAmLPHoKc4xZlbs3YnSD6NQMpIMkdbR/qPXE3eRA364hkqTMbhveRBI9V7YJqoATtH4DHPyLejdF2hfnqmlDPb93xzrjPEuUIL98bn2gztjTUA6083QSYt3NjjnfFsmykyZxp8WCctmXyZtR0Gex2b0nMCY1Il/dUH648yNeXboWZjt0k4WcCqRV96kfiuDuHuPFa19Rx14LZzG3RpsocM6FUAEEssAtIBbYN5kHmE3tBnrhXQbDLJmWBHQH4W3PpgZo/qRF2RdoVwWYqwLMDKkDsDbS0atpHxwPVzXNyLDuQSVMSdShZlTPqCL4NTJtywpiTIJgET3NgABOBc/kTYAc0AkgdzqBkWi8Ta4xzXJWPaJUqaU6Uhpq6qoqUjpCrDRT6WLLqPXa0Yl4akVFZpWmCobUUI5kRhN/E3gSRuSPQMI0OWLAPzG5ueZSD6mBv+GI57LyheCxrbkASTpVY7ElgBInr3wGiS/hHM5YI0KtNVH2iwBMmSAQSSRa34jFdOuTV5ohbtJ0wT1WeYzc6oi17jF/Dsm6FULi5lgVLCIYwsiQZAkf3iMX6ilJ6lOkjNpkQusgcuoFSQwAkWHxGFboQtalTo6VZtVSQTTSFg3gIY5o2JJ2I2wLWy6Kx0v5pYMRpKEzbci3w3xbmM8HICuagESJ6ydTEjcWEXiScV0al4MxzWjdosWHX/AEw0EOuhg+dUFDoC6AgKrs1+YkEySzc25jD/ANiM0ameDnYpVgSYA5bCTvjGv5ZazEi359NwNicav6OKZGbSR/w3PpJVf0xbBA7OpY4B7eo1HM1EjTpYgE9psZ9RGO/45J9KFJHzTBhtTp7b7N/SMXwVsEXRzlM64PK+sjsAfxw5yHtBWU3Bj0M/MDbCHNcPCglDJnaIMdgOpx9l82oJWb9ggHzb+kYecG/Rdjmkbyl7UggTbAGe4+XBVCCJ72HvP9BjP/xSCLA02ADA/Z9f6+uKeJ5J6QIpgAdCLmCOh2EjGaUIwf7GiM5TWmaakh8FNUF76o6TcA+uFPG8mGpmwBHX+gwbwDOeJSBO7CG/xCx+Np+OJZ6iQDjDycclmlxTjTMNwhorqT2P4Xj3494fXmqWIuxJPxxdmKOmsYgdB6e71wFQGk+7HaxytI5Mo8XRs6FxhjkgB5hYrUU97qQI73OFeTqcgbpg5M1IU+v7nFk1yVCDdcw7aaU02JUMymwKkiF1b67WAmxgztiqhmigWnpIBIQqQRCmZB1CzSQZ9DiillS2l12TlAAEE6mJYybETGIVqBAhzBWeU8zQNwoXYCfkRjluKjZZFINBFQxzTEauUSAEIJaN21agPQ7YrVOUFNTqqNJFubWrAKBYnlEx09b4GpcRXQrcocjZVMIpBE6VjUTYEzYbYGoZqq48QFlFhAjYGFkCGI6DvB67pVog0qZJ4VKdIKhdRzDRAA3VgS0EWgX1AjscU1cxGZtp8XWZ8yiShQnXqOk3uTqmNuuPa/FGYOQYC0yxjYMFOm4uYINpjbFdSq1KrDKWdp5yAQ4KghtIEG8ja3fuEnYoXxDMIPDWmoIVF5NKi9izMLaiAB3364o8EkaSoYiIJLbkTEKwIv6GIO2PkbWR0kgg9AYDb9TMDmC/HB+Y4esjUxW1jAvCj7wCtJm40qLkk2xoSUSJ0UJlwNVgAvMdJFjNpa+n4iSCcaD2EYfxSAARoqXHWVHaCBabjCl6ygKJBvyC4UHSAFTvAmykCR1w59itP8UhG7B4nzGKYkhYlQNiSTuLyTDRI2dHOOM+3ebnN5gn7LBPgqgDHZsfnb2tzDpnMyrqQwr1GIPYsSp9QVgjF+HsUCddbLA6gj87DAfFso5zLuQAFC7XuRJk97jBnDs8FL1HNwLAfkMHDKHTDDmMl/8AE24+A0j4Y0ksyTZkqR2/D4jGp4DWFWl4bbgHSf7oIlT6ix9xxj61KCV2gx8rXwfwvPmmJG63Hr3xnywU40WYsnCVj6j/ALtUOr+WxEn7rbao6gix9ww9Ol0/I9/Ud8c94lx96nKY+Ax5kfaCpTsht90+X/T4Rjny8eXs3fkwHPtBw8Kofr+9sZ+mu/rgziHHmrKBp09xM3+OBcq0z6Y3YYuKpmLLJOVo1XCKc0lvP9MTbNTV5dhYnobbR1wDSr+HSABhjI9w6n3nFlCpt6Y09lY94eeciYkEyTabTq7gjt2xJa9SnTdtYubkb6Vsxptf7OkxsIFheRKDxB7EH8e2KM31HTUWiBc9Ttc73xizwadlmNWw7P1g4qUzq1UyzrFgyWOogW1XDDa53Itj6vYK+sszU3BPUwPEBvuJUjbdRGAaObU0wDZqdPSpWeYF2102vddLAqO6kYnmuIrTSnVRVZk0yHBKtBBYn0OoqfS4xQolkoh/A1SpRLxpteTsBNp36n34ZcUrClUphyRqTUDFhLGFAg6VmSfh3xn+HVxTpUTTnRGpSxFwWJgr0vI6xiRqEEgWE7dt7YjSEqxnWPhqWVSpm7CDp5bszgFpJA5qkm+xwRWBaoTMDlOoqTq5bCE/m7jzhVB74rqZFQxrPLQw0CBAPpPN1m8zinK5jVTcrBZSCzEiASSILMQNQtud22w39Kib04GlSGckTU8QgAABh5AVMGQQABIg40XsRlVp51BHND7KVABploAB0/mfzxmfA0qUA0uV2LGQvUEk+ITP3THpGNL7B0wM1SYX1a79J0tOxgdu/fFiIdPxyD6XcqHzqTY/w6GQP/Nqi/fYY6+ccj+lgxnafrlx/wDc/wCuGT9oMdyRzv8A2cUYEtqi8RAkQb40TNIkHfAVanyMeqm/utgXI8RCzTcxBlSfXpjbHoDWwLi2R1MSNyAThQFIJGNRWy8nuLkHcRhHxCjDWEDAaFAHo+l8fUkTt+4/L9cSapgfVBkYRkCcxSBgrsfw9P6fDHlAabj9xitasm+ItVP7OIRBozJdt59cOcmu2EeT6Ya/xWna52jphkRDg1VUX9Ldce51rT0YT8v3OFOXpM5mZM4YZutBC/dv+WEyq4luN1IguXIDkiABMgz2nb0JwYnDQ/hg03ZSJeG0yCQCQ6yLH7IuQMSVoQLzirVAcsFuF1EiCCO2w6sO1jOGZqopfkqeGdJXUQ4QQxMGTqmQBaO+Oe3ounIqztFKISmqT4YIADseUXHWRudyfQ4C/jIvpUDaDLR1N2Jv64vzvEqiuWp27vpkNJlg3STsfQ4WVc6tSo4IaGbUNjpliAo6kCQPiMWQ2UGj8Rh9Wtp1k3WLAwkgmL3N1HqRhdlq8KZBmobuTYKB9kLuBefDmTi+pmIOlY3mb9eoUc3WNV13wPRrwGOqQRNzIIAJAYrYg96QmBfrh1EFBXh/bfVeGCoqy5IkaU+2QATLRFt8P/YauGzuXIDbVQCSG3ViQWAADT9mDjLrLNBuSDYw1uUToHK9OBuTqXttjSewlbVnMtayl4edU61Y6RV2YLsAAIwyjoNHYDjlH0t5cnM0WE2ouD2tUB983/LHV8cu+lRG/iaBXpRq6r9PFTp1+WBFCrTMDWzWhpOzRI+AwNm+HhwHXm3xLM1dRveTj7h1fS+jocbYsAPkswySLwTscW1KYbbBmZQC/XFNBRN8MAT5nhc3LRGKU4ag3afdhzm8gSd/dgOnw1hvEYWiMBrU6Yjl/HFTVeigDDOrkTiCZWMSiUVplbAj5Yso5Xr78E0qU4sZAMAKCMkQB6Y8TMaagfoCASeknf3DfFHjADFVPmUj72I1YejWDLBqgFVGBrBgEYt6sdIAtYEi82YwZxeeOIjlXIp0wCmkaQsAwNJUkdJ+OI8DYsnis99LKJHlIUyT8LCOpx5XzjCkDepSZSDSe422vewiJny45E1+1EcrAcyijVqYqInlJnVOgWHU/lPbC4ZsZasVp0zUqFihLKNreVp1CRaCPXBWVVMwG8Tm0kAOBBupOnV9uCYv+GDqPD6VJtQENKqpLSRr6wxiZjbbDRlxD0AKzQORyBHWAWkG5mQ+9/IcVBrEkwBEkkrB5fMV/lNcnk5D1N8aanwGoFFwbAQA23xM6PTscUr7H1ABzwY0jSp1KCADo5uQWHcY6awzfonITKkkbMRBhgB1O9LyoYPnEn064f8AsMGGfosdHOQJFyYR/wDiQA/wAx8PZAgEBxpggDQYk7tExr9cM/ZzhBpZygxZjziTA+6wEkmftYEsMlFtk5JnUcct+lliK1G9jSrAjuddNh+E/PHURjjX0k58vmEUlZVKjEC4UswBEz5hpvirFG2L2zFsJIHXHmfy+kTsRjwNzA9tsafK5E1BMWP7ti6UlHsZRb6MrQz02P764uouQf3bDbinsqBzU7ehFwfT0wDR4a4N9tp9cIs0Rnjkj1szir+LExgqvwp94Np//cBVOF1N4kjsMP8ALH7FcGWOJEjbA1RhMY9FF4KwZJFovHuwfkvZxjdgYt8cCWSMVbDGDekCUhOLWybEegvjQ5bhaKwNrYObh66bixv+/wBMZ35cS5ePIwYy7M0Ae/3f1w4yPBW3It/T3Y0OWyKr0wVXiDih+Xb0iz8altmd4M8LXpbSJEi3WQfQwPli+sHFF2BlCYUCSVGmBf5/PBnsrw3xq9czGhacepLMb/LD0exFG8qpneS1/fD42fiyyPlaRhcknRyvhkitUifKvfcNP6YeioSApEgVKb/KZA9843FL2EyqtIy9Gdj5u/WXjF39lcqP+70v8pP9cWPwm/aHWaKVUHqV+8v+bFkp95fmf1wWnlGJDHQ5MoaBQ6feX5n9cWU8ygIIZJF98Xpi9cJJkSLE4sT9sfMfrjmH0luWzanf6oDqfvd/djrNLY45j9J//aqf/pr+b4ypKxl2YPJEa1nbG84cAEAG2Of5bzj343fCvKPcMc/ynVG/xloKrN06e7A4pLbUYUbdhi6vgWpjmts30i/MZmios2v3CR88DiuGuRB9BgQbj99MfLvgxkwSggPjdWFLBipUgytiYvE9pj5Y+yPFi6AkyevxwN7R/wAtv33wu4b/ANIxpnuBRDUh67Ftz8jgyhVYKF1sR78AUcGDGFs1DFKwtiniuZC02N7jpiun0wJ7QfysX4lckVz6NB9H1AijVqQx8SpAhSwhFjeO7HGoOr7tT4UzhV9H/wD2Ff8AHU/+eNA3THpU6Wjgt/sA833X/wAkfniLqwuRUHvj9cM32PwxSPKfeMOpMN2z/9k="/>
          <p:cNvSpPr>
            <a:spLocks noChangeAspect="1" noChangeArrowheads="1"/>
          </p:cNvSpPr>
          <p:nvPr/>
        </p:nvSpPr>
        <p:spPr bwMode="auto">
          <a:xfrm>
            <a:off x="368300" y="1492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7" descr="data:image/jpeg;base64,/9j/4AAQSkZJRgABAQAAAQABAAD/2wCEAAkGBhQSERQTExMVFBUVGBgZGBcYGBwdGhsbHxgYGhwaFxccHSYfGBkjHRwYHy8gJCcpLC0sGR81NTAqNSYrLSkBCQoKDgwOGg8PGikcHRwpKSksKSkpKSkpKSkpKSkpKSkpKSkpLCkpKSkpKSkpKSkpKSksKSksLCkpKSwpLCksKf/AABEIALkAsAMBIgACEQEDEQH/xAAcAAACAwEBAQEAAAAAAAAAAAAEBQIDBgcBAAj/xABFEAACAQIEBAMECAMFBQkAAAABAhEDIQAEEjEFIkFREzJhBnGBkQcjQlKhsdHwFDPBFmJykuEVJEOCwjREU2Nzk7Kz8f/EABoBAAIDAQEAAAAAAAAAAAAAAAECAAMEBQb/xAAjEQACAgICAgIDAQAAAAAAAAAAAQIRAyESMQRBE1EUImGh/9oADAMBAAIRAxEAPwA/KgpTaoV1eGVB1FQsTCs0g2iPNMXx49ZnV2eno8PTr0KQCS8y1NSFkehkxgepVbw0qsljrpiQ8ssgHWF1CbKCXAmB1xZUoEshIVuRHmVOk6YYWNoPrijhoatg2a4pVSoDOsFgKmrZgdrEn1t6emDcrUDEFKdVmqOVRKhEliLtKkmkkwSe4AAvOEmcohTqb6wFRzXCzqYBXaN41kC3mvO+KuH591FlhW1Ew4VvE5hTi2qLyUHKbAm4wFjB0Ps7T8VS1JBVFMWemwIZgA8IG8xgbnr0NsCVM4adTlBFNX8IAn7MCmG7NUsbKpENt0xDJVCuim5inTKypXcqhRSxAMMxtJ7jti+vmVqNS10AhIhqg06iT4nkYEsFLaeb7o2uTivirD32W8ObxXIKAwUDPIACsQCpNVgNKiFWWMxAGDV4qajim9HwmDhNJJ8QXtBXkbUmkgEXGxOK6eQpFkolCFJUbubAaiG0WR9bFixBnbUMCBGQ1WqoTTDDUTLEkoQCQbFWZUsLSSZM4Hsnst4pSKMpRkIGiWcKux0inMj66TBJBmemAuHZgE38MgmkAFGjUJY2IYhLhttgTvg/O8ONRasMC1M028EkKQLagWkAtuIaRAPUYkwbQvhsGFjTaQQWCEAhmtpgsNMxe5BIwVQexUPaBAFu1McsgoGGkxDLDCAZJBJMAQAcXvxZWy5p6lDczaVvLagHAC3kJpbtcjvgNOGKFVc0yIoRAuk2JUBHHLzIBFO5F5cgi+J5HIAk1lVUC6mAGpSAH0NZmuRZbHe4xEkLxDcv7RGll0TSra7kBjIEMjFmiFJsVW8BY9cX8Ez1VkIqNSUKjMPq5MIdVQsoOtzpkiCCXYCYvjzJ5NSGQAN4RLEyxkkkgXA2AY2F7zhDXzhqKdLEuvliArK2kFGAF3sGH+E7YiIlQ6DGk0kD6zSUFOQRTHN/eYJzCSBqMRO5xVTzTBnVG/mc5ZgCBCszrDBgJkrqvaD1wg4dmFSvorBqc6FJEAqhbnsFlu9jO4G+HORWpU8Tw1CooZSJkmmSZ5d3B0lvWD2waB2XZDIai6qFYBVNQovNTU1SIpI7AuTGnVcR02wbXptl7uQpsVW5KsSRDa40mT2AJeRvgXhzCtVC6BVNRYVZhWghtZdwGDBATNwYg2tij/aIqIaL6vEZ0rFtEcxZvvKCqlQp03ABvucXOOrIF08qgqCtVMBlRAilgNYEuwYiQvKB0Dd7YFqs2pjTaoKNQ6NbjSpkg/VGLkGehPm3wZUyzJ/NKsq6WAUiVSGYJpkFF1tbcQTilm5db/W1OVU5NQ5VEqs+VnJ3AtFh2z0m7QD2nTpigyliCyatQJOkmdKn8AOo64Hy2VFVKYXorICqXMEmTLaSQXg3AsLYJzBpNVAOioqsF1pemCANV7liCYE3nUbnanw8uQApgySqaDI+8WPS32tsR37CHtxdULJBpPW8zEw5pyQv1h5wBAYbjmaRew+dWFApgM5CFpI1apJYookkabTEGTi5XpLpVg01Lmampo2GpSoZDG4uBt3xKrmBobVdei6wRTUAgAO0lDcmb7wBi35HWx1oU0OEgpEwaYIGmyhZOjxWZgqkrHKZI3kRGItwvVJdgiAga2XUahHlAJjUthzDzHY4Yoi1DqDvpUqmoqhMHmMksSbGASt4vj7/AGTrCJU8RkRtLEMCYETKhDC8w8oAFz64VyGdATZGfCZtTMA1PxFVpCgghiJmo4AKaVE2kzvhovCEpF6zKSVTWDsW+rJCjl5WmxZhI0xBxHPsAhqUghbVp5WJXRBGlwCpWtG5UjczvgTMZy1NFpiSFUMZYMVkKOWZMG5Mkn34S2xLCqNbS9E1Gl9BJJkT9W7QRJJUrt3InE+L5UV1DU31MfB1qLIARIN7SpA3Mjfa2FCuzMwZKqFQqNZySbyhRTqCwYDdJvpwUcs0L4dNmAN38wF9jphVeDsZI74FbBWz7idCtqSNAeJKFkYljZlZUkHzBgT6m2J8LpihRUMwZAWRINtTPqG7KN5MjpNzifEsjWZgtKiPLdmRSpkDcmwbVsZ+W2Pq3C7DxHE6YIiRPpBW0E36dsaIYpPY39GFdvFVGFGjrqjUniCFSnoBDTP1fmtuLN3GFC03qFdIlQhEkAc1gS3iElCxCcxabA3FsEpm1QOA7sXYEs0BpEfaWDeOuAcwZgku2kgrpXUg5tbBl80yqkDS2ra2FeGaAmF0a60KhRWMsoPIeQNpZCbjYKCAYA5W3wtyWRqMzFQUVak6wFjUbKDJh4NyB/ofkqyF0VXOkh4amqG8nqdUENflAJBkjDbh6moKiatUKUC6pIYnWx0+4aN7EgXwH0M+tmWr5dkd2ckuC4LMbagwhnJ8sEjlG8iLYb5epU1LVE8y02YeUeKACGWYKjS7kgSBqPuwy4qJqFWpK8rql2VQsAQukMFtIJFtUR0wRUyep6TaRTaG1zJBHlhUJA5kAMQInc4S2Vs89leHfXBBT1A0q+lXUgGTSZStwpGpBsDE+px9WyDrVcqNJQU0q8gapDAatXMOaA5uTIFumL+DZZKde3hgmVK6gHOtdLRUMBGgAQLTpi5nDCnnKBzNJFZqS1jUIDVP/CNOmhFwedKbKpJMRI3OL1UyMQ1eILVWsyhGWrUVAdR06AzadSODqkCQs6R6xiD5eQinS6SoaAAC2zLTZoKrYeVrkgDGgNOlVoU0OinVWrLFvDWL1tAQNKueX4xqnGSr8HZSaavbSzVYdfDB1HSJnSyidyZENAsMCUAFmer01SmWeogcKy0VVCqrBALrp5UJ6z1JvjysUMKoRGUsNPPMLBsPIFYHfSQRF8eLQapUlF8QRTLCSqg6QCjkghtiAFUmCDizM5TwlLLWNJAZRFmrULEXXSw0hbghZIgGegxS1QSHE0VqSBCoFogsSNHMRyAtcyJWwB/unBmXz7U8vTAVEqOQdySoMEwTuSARebYpSs82BBNrHTImY1C4Hf3nE6tCoLPp0sTpi4AjoOnUfD1xd8daHSL8yazlXpraq83IgMysAAzCyk3ltotginl6WXQaYdyw5hIChkMlLkSNMho2m22Fdas4iC5hkLQZinMmT0W0XxZnawjk0AnpqBXy2bebQdrWOFeJ1ZOJ9nizMhqAFqiU2LuuoxUQCRPkXabTIsDj3OcRPhE0yAAGDOV0WVW0gaTqWbmRB+ZxCtmEJWFenpkXExpvCkmSJ27dsDZIHxCCVUsGgsTEwAQ5AM8oIgd8DhaI9o+VGqgUBUYVCAz6VmkukAKatQOrG2loiNxczh5kshRoropLqkyWe9yACQuwmJkyfXAmZYUKMqeWZIkmJ2Nzf0HTC/McWbw2qX0iBG0z6/hjbhhBK1tkap7DuJe0hQ+U6BYsBYn3Dp7sLMzxAPdWkETbb9RjKcSzNWuzQxVZ2mI+OD+G5pKdNQXSpqB0nmWYJB0mooDwbHSTi+M5NfsCSXoYmqf3fEqebI7n1Fj/AK4oFdWGpRHpiP8AEKe04YA7yNZSb2DAiwsSL3A6/u+BKHFCtR9fiaFUKA0wqgliZuBqJJgWnC/KZyTo21G19iLyMPMvwKvmAWy/hGV85qJKmSZKyW3noIsRjLmw/Qb1sFqUwVUkDlV0ZIBk6SxDCSVsdoJ2NsE8Fp0kqaiAigSlNQFUGSsbW62N7YKyXsBm1ZCamXULDEF3Yl7HWIp2MzeZI3w1T2BcVNYrIptGmnUaBvpEuogMWIPSY2xR8EmI5x6sUPXZirWGsrUUruIEKffaZ9MHZKo6t4KhRTZw5Ol2CmwLMFK6okNp1Q3La2DB9Hqi5r1iea4poDfe7s0/HBlPgWXpKytWYBtM66tKxUkqVJTUrAkkHcYshgkmI8kfsTZ2v/DOwNalXcIlFWZCtRhKE6mYaCoVp5ZaxGwjCZuKLUrajTB0yIQBZ6BgdMMZv2jGnzHDeGEzUqLUMyS+YqVCW+8YPm9cQD8KUQtKiY6ClUb0+1h/xpSewfKjJUc8fDMmSpIILAgahzQPsmQB3Fr4L4lmWr0iyr5FGoDqAqjaLk37nGiPH8otqdEDry5ZRJt6jtj6l7TKBy5eux76VH5g4aPhlkZLsQPU2i59JP5TgjhvDahUsKFe5JGqm47dCO4nGjXjmY+zl1UetYL8wi/1x5/G5pvs0F/9xz+cHFzwfbJ8j+v9MzW9mMyyWotIq6wKjKI8m2o2FjbB2Z9ma7oyjSrMbc5jdSbUwRcCNumHtPLZtv8AiRP3Muv/AFYacG4PV1k13quukgBoUTI6LB2nAeOMVth+STMr/Y52NnUA7Qjv16NIB9b4T+0mW/gAsuzPUVtMobREmxPrecdPzHsrl3nUjHVMxUqDfeAHgfDGJ9rPYjwssGUM+lwCFLu5Vwac3PNdlnCxeNh5SOd0s/VzJ8JjCoZI6zjS5rKxlwpEmJg/6YY5ThYoKxaHquQajW3AACi+wA+OF2fqM9z+Bw6jGK0FtyMtw/Lgl0qCFJggyPXEchw5k0hgraSpmWkhTYaICibSSe+HFFJYk4X8VrNsDAxKTJdFK1od7BdRLWmxJ2HSPhiorDFh3+HXFC0z1xOtUgA+mDpCk8u5Gcor00lvnb9caDgebai7BX0kEgFSbjcX6SI+eMuAWqUmH2NS/iCPxnDfhCSzEmdOkR/y9cFv6Itm8yObr1mZf4msCoBhSJImJsOhwYOA1H3fNP8A8zf0GFvsZxBaWcQsbMrII7tpKj5iB78bDN/SDlabsjGrKsyN9WQJUwYLEA+8WwrzOGqF4r6EJ9i9W9Go3+IsfzOL6HsYRtl195A/qcNk9vqD0xUpJUqKWZbFAQykCGBaRMgidxfAmb+kZVp03WgzCqSBzQBAB1EhTyCYJGxBEEg4X8mQeJ7T9lKnRKY/y/pi9fZer3UfH9MLW+kyFVmpUgGUMIra2AMQSoUAgyOUNqHUC0rcz9KFUNCnLk2sKOYYz92CUk/hthX5EiUahfZR+tQD54l/ZHvUHyxgc59J+aPlq0gRAKikFgkwLuz+nLv8jirMe3edYP8A7wVCXhVVSVkgHymJNtum2B80vslHXjRoputNY76R+eKG47llscxQX08RJ+U441YWamAdRsebf1OPEzuhS3h+W/SwNhCgbiCdxijlfsbijrv9sMpqCeOrMxVQFDtckAeVY3OJcL9qaGYqGnSLlgC10ZRAIBILDuw6dccp4dm/rEJ02qUyH1MRHiKZgkLI3i4nGr9h3AzZURGitYRH8xLwBE+t98EZwSR0FjGMB7Se1dSo/h0LINzBJbt8DjUe0HFVpr4eoBmF+sLtt3N8YevnkU8uqepaL/AWAxbCD7BBL2CLkalQywKL01WB92CjwoREYHr8ZLME1XgnaYA94wRTz/SxOMeec0zpYYQaARwYA9MUZ72dWoCFs+8zY4Z1czcjFF5kWjGb55r2XPBD6MbxbhDUTDR1wv4oB4VEgRKGfn3641vtJSqVac76Z+Rxl+JU/wDdaX90QcbIZ+Sj9mKWHjdAvs/RNWsQPsozR/zIPhc4ZZT6upVX+8PwUWwN7ACczVP3aQ/Gos/lj0ZjVXqG12P6Y2Qk5SoyyilGxotRrlTBUqwPYi4/EDDj2ozWrOVq1itYUGA1A6ZoIbr3kxNjbCM3Bj8Pwwe9CxdFCkqqhQYQWhm+8zE9CfwthPI9MVMbcMqMuXqNY1NTw7mREIqTLkgKJBstu9yLKuRoshqucxqOoaQjEDlVtdNjSC6kAO5BGog6YnAuXpEB4K9VZoIIPYEkAgbz6jFDZ+uwIp17OSp03MjSrBWViZYKpI1CSBtGMvNdDOVks7lTTQeLRDtUXUlUu2rwxEEIIV7nzWBBB0g4UVcjqCNR1I4PNqYH7JBOuQbdt+sm+G1Uj6sMxKiVUbwJPIgFlAjbqcAPknTen4iGTKqoKkaQLuwm1ojve+EsAmGXKkgrzDfVcgyQsjqxOwHQ4bHhBp6gzMxebQdMrzHWZ5WDbgnecE5a31lIBhJ8zsHgARa6rpVWAMmzQJJxDM5dlI1PTaCCdKzrZlJ5QsmJgmeYHcWwHNi7GgSmxUFXJkBEUDUx6tp2A/fTEc3khT8tQagDyab2YiEuQ46H1B6YGOf0uACxYFlC7QGldIix6kR2GKqGZU8qMSJJvyzeAw1RAH5n1xI92Mtspo0tLEEnUrFQNSgDm5ZsLkX6DG69hLZphEHTVBmBeUbb+uMdUy48Vm0prgaLbL2PcgsxkdCBeMav2HMZ0bCUrEgAib04Jk4tTGlQn+kvNVqWdYtIR1U02vBAWCAe4M23vjA1OM5gufMQewx+h/argYzeVqUTuRqU9nW6+8E2Pvx+ec7RZW0FTM/DGuE7QiHnCs8bM5AtG8/P/TDmjmh95R77YyWQrsGECI6b41dAmLPHoKc4xZlbs3YnSD6NQMpIMkdbR/qPXE3eRA364hkqTMbhveRBI9V7YJqoATtH4DHPyLejdF2hfnqmlDPb93xzrjPEuUIL98bn2gztjTUA6083QSYt3NjjnfFsmykyZxp8WCctmXyZtR0Gex2b0nMCY1Il/dUH648yNeXboWZjt0k4WcCqRV96kfiuDuHuPFa19Rx14LZzG3RpsocM6FUAEEssAtIBbYN5kHmE3tBnrhXQbDLJmWBHQH4W3PpgZo/qRF2RdoVwWYqwLMDKkDsDbS0atpHxwPVzXNyLDuQSVMSdShZlTPqCL4NTJtywpiTIJgET3NgABOBc/kTYAc0AkgdzqBkWi8Ta4xzXJWPaJUqaU6Uhpq6qoqUjpCrDRT6WLLqPXa0Yl4akVFZpWmCobUUI5kRhN/E3gSRuSPQMI0OWLAPzG5ueZSD6mBv+GI57LyheCxrbkASTpVY7ElgBInr3wGiS/hHM5YI0KtNVH2iwBMmSAQSSRa34jFdOuTV5ohbtJ0wT1WeYzc6oi17jF/Dsm6FULi5lgVLCIYwsiQZAkf3iMX6ilJ6lOkjNpkQusgcuoFSQwAkWHxGFboQtalTo6VZtVSQTTSFg3gIY5o2JJ2I2wLWy6Kx0v5pYMRpKEzbci3w3xbmM8HICuagESJ6ydTEjcWEXiScV0al4MxzWjdosWHX/AEw0EOuhg+dUFDoC6AgKrs1+YkEySzc25jD/ANiM0ameDnYpVgSYA5bCTvjGv5ZazEi359NwNicav6OKZGbSR/w3PpJVf0xbBA7OpY4B7eo1HM1EjTpYgE9psZ9RGO/45J9KFJHzTBhtTp7b7N/SMXwVsEXRzlM64PK+sjsAfxw5yHtBWU3Bj0M/MDbCHNcPCglDJnaIMdgOpx9l82oJWb9ggHzb+kYecG/Rdjmkbyl7UggTbAGe4+XBVCCJ72HvP9BjP/xSCLA02ADA/Z9f6+uKeJ5J6QIpgAdCLmCOh2EjGaUIwf7GiM5TWmaakh8FNUF76o6TcA+uFPG8mGpmwBHX+gwbwDOeJSBO7CG/xCx+Np+OJZ6iQDjDycclmlxTjTMNwhorqT2P4Xj3494fXmqWIuxJPxxdmKOmsYgdB6e71wFQGk+7HaxytI5Mo8XRs6FxhjkgB5hYrUU97qQI73OFeTqcgbpg5M1IU+v7nFk1yVCDdcw7aaU02JUMymwKkiF1b67WAmxgztiqhmigWnpIBIQqQRCmZB1CzSQZ9DiillS2l12TlAAEE6mJYybETGIVqBAhzBWeU8zQNwoXYCfkRjluKjZZFINBFQxzTEauUSAEIJaN21agPQ7YrVOUFNTqqNJFubWrAKBYnlEx09b4GpcRXQrcocjZVMIpBE6VjUTYEzYbYGoZqq48QFlFhAjYGFkCGI6DvB67pVog0qZJ4VKdIKhdRzDRAA3VgS0EWgX1AjscU1cxGZtp8XWZ8yiShQnXqOk3uTqmNuuPa/FGYOQYC0yxjYMFOm4uYINpjbFdSq1KrDKWdp5yAQ4KghtIEG8ja3fuEnYoXxDMIPDWmoIVF5NKi9izMLaiAB3364o8EkaSoYiIJLbkTEKwIv6GIO2PkbWR0kgg9AYDb9TMDmC/HB+Y4esjUxW1jAvCj7wCtJm40qLkk2xoSUSJ0UJlwNVgAvMdJFjNpa+n4iSCcaD2EYfxSAARoqXHWVHaCBabjCl6ygKJBvyC4UHSAFTvAmykCR1w59itP8UhG7B4nzGKYkhYlQNiSTuLyTDRI2dHOOM+3ebnN5gn7LBPgqgDHZsfnb2tzDpnMyrqQwr1GIPYsSp9QVgjF+HsUCddbLA6gj87DAfFso5zLuQAFC7XuRJk97jBnDs8FL1HNwLAfkMHDKHTDDmMl/8AE24+A0j4Y0ksyTZkqR2/D4jGp4DWFWl4bbgHSf7oIlT6ix9xxj61KCV2gx8rXwfwvPmmJG63Hr3xnywU40WYsnCVj6j/ALtUOr+WxEn7rbao6gix9ww9Ol0/I9/Ud8c94lx96nKY+Ax5kfaCpTsht90+X/T4Rjny8eXs3fkwHPtBw8Kofr+9sZ+mu/rgziHHmrKBp09xM3+OBcq0z6Y3YYuKpmLLJOVo1XCKc0lvP9MTbNTV5dhYnobbR1wDSr+HSABhjI9w6n3nFlCpt6Y09lY94eeciYkEyTabTq7gjt2xJa9SnTdtYubkb6Vsxptf7OkxsIFheRKDxB7EH8e2KM31HTUWiBc9Ttc73xizwadlmNWw7P1g4qUzq1UyzrFgyWOogW1XDDa53Itj6vYK+sszU3BPUwPEBvuJUjbdRGAaObU0wDZqdPSpWeYF2102vddLAqO6kYnmuIrTSnVRVZk0yHBKtBBYn0OoqfS4xQolkoh/A1SpRLxpteTsBNp36n34ZcUrClUphyRqTUDFhLGFAg6VmSfh3xn+HVxTpUTTnRGpSxFwWJgr0vI6xiRqEEgWE7dt7YjSEqxnWPhqWVSpm7CDp5bszgFpJA5qkm+xwRWBaoTMDlOoqTq5bCE/m7jzhVB74rqZFQxrPLQw0CBAPpPN1m8zinK5jVTcrBZSCzEiASSILMQNQtud22w39Kib04GlSGckTU8QgAABh5AVMGQQABIg40XsRlVp51BHND7KVABploAB0/mfzxmfA0qUA0uV2LGQvUEk+ITP3THpGNL7B0wM1SYX1a79J0tOxgdu/fFiIdPxyD6XcqHzqTY/w6GQP/Nqi/fYY6+ccj+lgxnafrlx/wDc/wCuGT9oMdyRzv8A2cUYEtqi8RAkQb40TNIkHfAVanyMeqm/utgXI8RCzTcxBlSfXpjbHoDWwLi2R1MSNyAThQFIJGNRWy8nuLkHcRhHxCjDWEDAaFAHo+l8fUkTt+4/L9cSapgfVBkYRkCcxSBgrsfw9P6fDHlAabj9xitasm+ItVP7OIRBozJdt59cOcmu2EeT6Ya/xWna52jphkRDg1VUX9Ldce51rT0YT8v3OFOXpM5mZM4YZutBC/dv+WEyq4luN1IguXIDkiABMgz2nb0JwYnDQ/hg03ZSJeG0yCQCQ6yLH7IuQMSVoQLzirVAcsFuF1EiCCO2w6sO1jOGZqopfkqeGdJXUQ4QQxMGTqmQBaO+Oe3ounIqztFKISmqT4YIADseUXHWRudyfQ4C/jIvpUDaDLR1N2Jv64vzvEqiuWp27vpkNJlg3STsfQ4WVc6tSo4IaGbUNjpliAo6kCQPiMWQ2UGj8Rh9Wtp1k3WLAwkgmL3N1HqRhdlq8KZBmobuTYKB9kLuBefDmTi+pmIOlY3mb9eoUc3WNV13wPRrwGOqQRNzIIAJAYrYg96QmBfrh1EFBXh/bfVeGCoqy5IkaU+2QATLRFt8P/YauGzuXIDbVQCSG3ViQWAADT9mDjLrLNBuSDYw1uUToHK9OBuTqXttjSewlbVnMtayl4edU61Y6RV2YLsAAIwyjoNHYDjlH0t5cnM0WE2ouD2tUB983/LHV8cu+lRG/iaBXpRq6r9PFTp1+WBFCrTMDWzWhpOzRI+AwNm+HhwHXm3xLM1dRveTj7h1fS+jocbYsAPkswySLwTscW1KYbbBmZQC/XFNBRN8MAT5nhc3LRGKU4ag3afdhzm8gSd/dgOnw1hvEYWiMBrU6Yjl/HFTVeigDDOrkTiCZWMSiUVplbAj5Yso5Xr78E0qU4sZAMAKCMkQB6Y8TMaagfoCASeknf3DfFHjADFVPmUj72I1YejWDLBqgFVGBrBgEYt6sdIAtYEi82YwZxeeOIjlXIp0wCmkaQsAwNJUkdJ+OI8DYsnis99LKJHlIUyT8LCOpx5XzjCkDepSZSDSe422vewiJny45E1+1EcrAcyijVqYqInlJnVOgWHU/lPbC4ZsZasVp0zUqFihLKNreVp1CRaCPXBWVVMwG8Tm0kAOBBupOnV9uCYv+GDqPD6VJtQENKqpLSRr6wxiZjbbDRlxD0AKzQORyBHWAWkG5mQ+9/IcVBrEkwBEkkrB5fMV/lNcnk5D1N8aanwGoFFwbAQA23xM6PTscUr7H1ABzwY0jSp1KCADo5uQWHcY6awzfonITKkkbMRBhgB1O9LyoYPnEn064f8AsMGGfosdHOQJFyYR/wDiQA/wAx8PZAgEBxpggDQYk7tExr9cM/ZzhBpZygxZjziTA+6wEkmftYEsMlFtk5JnUcct+lliK1G9jSrAjuddNh+E/PHURjjX0k58vmEUlZVKjEC4UswBEz5hpvirFG2L2zFsJIHXHmfy+kTsRjwNzA9tsafK5E1BMWP7ti6UlHsZRb6MrQz02P764uouQf3bDbinsqBzU7ehFwfT0wDR4a4N9tp9cIs0Rnjkj1szir+LExgqvwp94Np//cBVOF1N4kjsMP8ALH7FcGWOJEjbA1RhMY9FF4KwZJFovHuwfkvZxjdgYt8cCWSMVbDGDekCUhOLWybEegvjQ5bhaKwNrYObh66bixv+/wBMZ35cS5ePIwYy7M0Ae/3f1w4yPBW3It/T3Y0OWyKr0wVXiDih+Xb0iz8altmd4M8LXpbSJEi3WQfQwPli+sHFF2BlCYUCSVGmBf5/PBnsrw3xq9czGhacepLMb/LD0exFG8qpneS1/fD42fiyyPlaRhcknRyvhkitUifKvfcNP6YeioSApEgVKb/KZA9843FL2EyqtIy9Gdj5u/WXjF39lcqP+70v8pP9cWPwm/aHWaKVUHqV+8v+bFkp95fmf1wWnlGJDHQ5MoaBQ6feX5n9cWU8ygIIZJF98Xpi9cJJkSLE4sT9sfMfrjmH0luWzanf6oDqfvd/djrNLY45j9J//aqf/pr+b4ypKxl2YPJEa1nbG84cAEAG2Of5bzj343fCvKPcMc/ynVG/xloKrN06e7A4pLbUYUbdhi6vgWpjmts30i/MZmios2v3CR88DiuGuRB9BgQbj99MfLvgxkwSggPjdWFLBipUgytiYvE9pj5Y+yPFi6AkyevxwN7R/wAtv33wu4b/ANIxpnuBRDUh67Ftz8jgyhVYKF1sR78AUcGDGFs1DFKwtiniuZC02N7jpiun0wJ7QfysX4lckVz6NB9H1AijVqQx8SpAhSwhFjeO7HGoOr7tT4UzhV9H/wD2Ff8AHU/+eNA3THpU6Wjgt/sA833X/wAkfniLqwuRUHvj9cM32PwxSPKfeMOpMN2z/9k="/>
          <p:cNvSpPr>
            <a:spLocks noChangeAspect="1" noChangeArrowheads="1"/>
          </p:cNvSpPr>
          <p:nvPr/>
        </p:nvSpPr>
        <p:spPr bwMode="auto">
          <a:xfrm>
            <a:off x="520700" y="3016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9" descr="data:image/jpeg;base64,/9j/4AAQSkZJRgABAQAAAQABAAD/2wCEAAkGBhQSERQTExMVFBUVGBgZGBcYGBwdGhsbHxgYGhwaFxccHSYfGBkjHRwYHy8gJCcpLC0sGR81NTAqNSYrLSkBCQoKDgwOGg8PGikcHRwpKSksKSkpKSkpKSkpKSkpKSkpKSkpLCkpKSkpKSkpKSkpKSksKSksLCkpKSwpLCksKf/AABEIALkAsAMBIgACEQEDEQH/xAAcAAACAwEBAQEAAAAAAAAAAAAEBQIDBgcBAAj/xABFEAACAQIEBAMECAMFBQkAAAABAhEDIQAEEjEFIkFREzJhBnGBkQcjQlKhsdHwFDPBFmJykuEVJEOCwjREU2Nzk7Kz8f/EABoBAAIDAQEAAAAAAAAAAAAAAAECAAMEBQb/xAAjEQACAgICAgIDAQAAAAAAAAAAAQIRAyESMQRBE1EUImGh/9oADAMBAAIRAxEAPwA/KgpTaoV1eGVB1FQsTCs0g2iPNMXx49ZnV2eno8PTr0KQCS8y1NSFkehkxgepVbw0qsljrpiQ8ssgHWF1CbKCXAmB1xZUoEshIVuRHmVOk6YYWNoPrijhoatg2a4pVSoDOsFgKmrZgdrEn1t6emDcrUDEFKdVmqOVRKhEliLtKkmkkwSe4AAvOEmcohTqb6wFRzXCzqYBXaN41kC3mvO+KuH591FlhW1Ew4VvE5hTi2qLyUHKbAm4wFjB0Ps7T8VS1JBVFMWemwIZgA8IG8xgbnr0NsCVM4adTlBFNX8IAn7MCmG7NUsbKpENt0xDJVCuim5inTKypXcqhRSxAMMxtJ7jti+vmVqNS10AhIhqg06iT4nkYEsFLaeb7o2uTivirD32W8ObxXIKAwUDPIACsQCpNVgNKiFWWMxAGDV4qajim9HwmDhNJJ8QXtBXkbUmkgEXGxOK6eQpFkolCFJUbubAaiG0WR9bFixBnbUMCBGQ1WqoTTDDUTLEkoQCQbFWZUsLSSZM4Hsnst4pSKMpRkIGiWcKux0inMj66TBJBmemAuHZgE38MgmkAFGjUJY2IYhLhttgTvg/O8ONRasMC1M028EkKQLagWkAtuIaRAPUYkwbQvhsGFjTaQQWCEAhmtpgsNMxe5BIwVQexUPaBAFu1McsgoGGkxDLDCAZJBJMAQAcXvxZWy5p6lDczaVvLagHAC3kJpbtcjvgNOGKFVc0yIoRAuk2JUBHHLzIBFO5F5cgi+J5HIAk1lVUC6mAGpSAH0NZmuRZbHe4xEkLxDcv7RGll0TSra7kBjIEMjFmiFJsVW8BY9cX8Ez1VkIqNSUKjMPq5MIdVQsoOtzpkiCCXYCYvjzJ5NSGQAN4RLEyxkkkgXA2AY2F7zhDXzhqKdLEuvliArK2kFGAF3sGH+E7YiIlQ6DGk0kD6zSUFOQRTHN/eYJzCSBqMRO5xVTzTBnVG/mc5ZgCBCszrDBgJkrqvaD1wg4dmFSvorBqc6FJEAqhbnsFlu9jO4G+HORWpU8Tw1CooZSJkmmSZ5d3B0lvWD2waB2XZDIai6qFYBVNQovNTU1SIpI7AuTGnVcR02wbXptl7uQpsVW5KsSRDa40mT2AJeRvgXhzCtVC6BVNRYVZhWghtZdwGDBATNwYg2tij/aIqIaL6vEZ0rFtEcxZvvKCqlQp03ABvucXOOrIF08qgqCtVMBlRAilgNYEuwYiQvKB0Dd7YFqs2pjTaoKNQ6NbjSpkg/VGLkGehPm3wZUyzJ/NKsq6WAUiVSGYJpkFF1tbcQTilm5db/W1OVU5NQ5VEqs+VnJ3AtFh2z0m7QD2nTpigyliCyatQJOkmdKn8AOo64Hy2VFVKYXorICqXMEmTLaSQXg3AsLYJzBpNVAOioqsF1pemCANV7liCYE3nUbnanw8uQApgySqaDI+8WPS32tsR37CHtxdULJBpPW8zEw5pyQv1h5wBAYbjmaRew+dWFApgM5CFpI1apJYookkabTEGTi5XpLpVg01Lmampo2GpSoZDG4uBt3xKrmBobVdei6wRTUAgAO0lDcmb7wBi35HWx1oU0OEgpEwaYIGmyhZOjxWZgqkrHKZI3kRGItwvVJdgiAga2XUahHlAJjUthzDzHY4Yoi1DqDvpUqmoqhMHmMksSbGASt4vj7/AGTrCJU8RkRtLEMCYETKhDC8w8oAFz64VyGdATZGfCZtTMA1PxFVpCgghiJmo4AKaVE2kzvhovCEpF6zKSVTWDsW+rJCjl5WmxZhI0xBxHPsAhqUghbVp5WJXRBGlwCpWtG5UjczvgTMZy1NFpiSFUMZYMVkKOWZMG5Mkn34S2xLCqNbS9E1Gl9BJJkT9W7QRJJUrt3InE+L5UV1DU31MfB1qLIARIN7SpA3Mjfa2FCuzMwZKqFQqNZySbyhRTqCwYDdJvpwUcs0L4dNmAN38wF9jphVeDsZI74FbBWz7idCtqSNAeJKFkYljZlZUkHzBgT6m2J8LpihRUMwZAWRINtTPqG7KN5MjpNzifEsjWZgtKiPLdmRSpkDcmwbVsZ+W2Pq3C7DxHE6YIiRPpBW0E36dsaIYpPY39GFdvFVGFGjrqjUniCFSnoBDTP1fmtuLN3GFC03qFdIlQhEkAc1gS3iElCxCcxabA3FsEpm1QOA7sXYEs0BpEfaWDeOuAcwZgku2kgrpXUg5tbBl80yqkDS2ra2FeGaAmF0a60KhRWMsoPIeQNpZCbjYKCAYA5W3wtyWRqMzFQUVak6wFjUbKDJh4NyB/ofkqyF0VXOkh4amqG8nqdUENflAJBkjDbh6moKiatUKUC6pIYnWx0+4aN7EgXwH0M+tmWr5dkd2ckuC4LMbagwhnJ8sEjlG8iLYb5epU1LVE8y02YeUeKACGWYKjS7kgSBqPuwy4qJqFWpK8rql2VQsAQukMFtIJFtUR0wRUyep6TaRTaG1zJBHlhUJA5kAMQInc4S2Vs89leHfXBBT1A0q+lXUgGTSZStwpGpBsDE+px9WyDrVcqNJQU0q8gapDAatXMOaA5uTIFumL+DZZKde3hgmVK6gHOtdLRUMBGgAQLTpi5nDCnnKBzNJFZqS1jUIDVP/CNOmhFwedKbKpJMRI3OL1UyMQ1eILVWsyhGWrUVAdR06AzadSODqkCQs6R6xiD5eQinS6SoaAAC2zLTZoKrYeVrkgDGgNOlVoU0OinVWrLFvDWL1tAQNKueX4xqnGSr8HZSaavbSzVYdfDB1HSJnSyidyZENAsMCUAFmer01SmWeogcKy0VVCqrBALrp5UJ6z1JvjysUMKoRGUsNPPMLBsPIFYHfSQRF8eLQapUlF8QRTLCSqg6QCjkghtiAFUmCDizM5TwlLLWNJAZRFmrULEXXSw0hbghZIgGegxS1QSHE0VqSBCoFogsSNHMRyAtcyJWwB/unBmXz7U8vTAVEqOQdySoMEwTuSARebYpSs82BBNrHTImY1C4Hf3nE6tCoLPp0sTpi4AjoOnUfD1xd8daHSL8yazlXpraq83IgMysAAzCyk3ltotginl6WXQaYdyw5hIChkMlLkSNMho2m22Fdas4iC5hkLQZinMmT0W0XxZnawjk0AnpqBXy2bebQdrWOFeJ1ZOJ9nizMhqAFqiU2LuuoxUQCRPkXabTIsDj3OcRPhE0yAAGDOV0WVW0gaTqWbmRB+ZxCtmEJWFenpkXExpvCkmSJ27dsDZIHxCCVUsGgsTEwAQ5AM8oIgd8DhaI9o+VGqgUBUYVCAz6VmkukAKatQOrG2loiNxczh5kshRoropLqkyWe9yACQuwmJkyfXAmZYUKMqeWZIkmJ2Nzf0HTC/McWbw2qX0iBG0z6/hjbhhBK1tkap7DuJe0hQ+U6BYsBYn3Dp7sLMzxAPdWkETbb9RjKcSzNWuzQxVZ2mI+OD+G5pKdNQXSpqB0nmWYJB0mooDwbHSTi+M5NfsCSXoYmqf3fEqebI7n1Fj/AK4oFdWGpRHpiP8AEKe04YA7yNZSb2DAiwsSL3A6/u+BKHFCtR9fiaFUKA0wqgliZuBqJJgWnC/KZyTo21G19iLyMPMvwKvmAWy/hGV85qJKmSZKyW3noIsRjLmw/Qb1sFqUwVUkDlV0ZIBk6SxDCSVsdoJ2NsE8Fp0kqaiAigSlNQFUGSsbW62N7YKyXsBm1ZCamXULDEF3Yl7HWIp2MzeZI3w1T2BcVNYrIptGmnUaBvpEuogMWIPSY2xR8EmI5x6sUPXZirWGsrUUruIEKffaZ9MHZKo6t4KhRTZw5Ol2CmwLMFK6okNp1Q3La2DB9Hqi5r1iea4poDfe7s0/HBlPgWXpKytWYBtM66tKxUkqVJTUrAkkHcYshgkmI8kfsTZ2v/DOwNalXcIlFWZCtRhKE6mYaCoVp5ZaxGwjCZuKLUrajTB0yIQBZ6BgdMMZv2jGnzHDeGEzUqLUMyS+YqVCW+8YPm9cQD8KUQtKiY6ClUb0+1h/xpSewfKjJUc8fDMmSpIILAgahzQPsmQB3Fr4L4lmWr0iyr5FGoDqAqjaLk37nGiPH8otqdEDry5ZRJt6jtj6l7TKBy5eux76VH5g4aPhlkZLsQPU2i59JP5TgjhvDahUsKFe5JGqm47dCO4nGjXjmY+zl1UetYL8wi/1x5/G5pvs0F/9xz+cHFzwfbJ8j+v9MzW9mMyyWotIq6wKjKI8m2o2FjbB2Z9ma7oyjSrMbc5jdSbUwRcCNumHtPLZtv8AiRP3Muv/AFYacG4PV1k13quukgBoUTI6LB2nAeOMVth+STMr/Y52NnUA7Qjv16NIB9b4T+0mW/gAsuzPUVtMobREmxPrecdPzHsrl3nUjHVMxUqDfeAHgfDGJ9rPYjwssGUM+lwCFLu5Vwac3PNdlnCxeNh5SOd0s/VzJ8JjCoZI6zjS5rKxlwpEmJg/6YY5ThYoKxaHquQajW3AACi+wA+OF2fqM9z+Bw6jGK0FtyMtw/Lgl0qCFJggyPXEchw5k0hgraSpmWkhTYaICibSSe+HFFJYk4X8VrNsDAxKTJdFK1od7BdRLWmxJ2HSPhiorDFh3+HXFC0z1xOtUgA+mDpCk8u5Gcor00lvnb9caDgebai7BX0kEgFSbjcX6SI+eMuAWqUmH2NS/iCPxnDfhCSzEmdOkR/y9cFv6Itm8yObr1mZf4msCoBhSJImJsOhwYOA1H3fNP8A8zf0GFvsZxBaWcQsbMrII7tpKj5iB78bDN/SDlabsjGrKsyN9WQJUwYLEA+8WwrzOGqF4r6EJ9i9W9Go3+IsfzOL6HsYRtl195A/qcNk9vqD0xUpJUqKWZbFAQykCGBaRMgidxfAmb+kZVp03WgzCqSBzQBAB1EhTyCYJGxBEEg4X8mQeJ7T9lKnRKY/y/pi9fZer3UfH9MLW+kyFVmpUgGUMIra2AMQSoUAgyOUNqHUC0rcz9KFUNCnLk2sKOYYz92CUk/hthX5EiUahfZR+tQD54l/ZHvUHyxgc59J+aPlq0gRAKikFgkwLuz+nLv8jirMe3edYP8A7wVCXhVVSVkgHymJNtum2B80vslHXjRoputNY76R+eKG47llscxQX08RJ+U441YWamAdRsebf1OPEzuhS3h+W/SwNhCgbiCdxijlfsbijrv9sMpqCeOrMxVQFDtckAeVY3OJcL9qaGYqGnSLlgC10ZRAIBILDuw6dccp4dm/rEJ02qUyH1MRHiKZgkLI3i4nGr9h3AzZURGitYRH8xLwBE+t98EZwSR0FjGMB7Se1dSo/h0LINzBJbt8DjUe0HFVpr4eoBmF+sLtt3N8YevnkU8uqepaL/AWAxbCD7BBL2CLkalQywKL01WB92CjwoREYHr8ZLME1XgnaYA94wRTz/SxOMeec0zpYYQaARwYA9MUZ72dWoCFs+8zY4Z1czcjFF5kWjGb55r2XPBD6MbxbhDUTDR1wv4oB4VEgRKGfn3641vtJSqVac76Z+Rxl+JU/wDdaX90QcbIZ+Sj9mKWHjdAvs/RNWsQPsozR/zIPhc4ZZT6upVX+8PwUWwN7ACczVP3aQ/Gos/lj0ZjVXqG12P6Y2Qk5SoyyilGxotRrlTBUqwPYi4/EDDj2ozWrOVq1itYUGA1A6ZoIbr3kxNjbCM3Bj8Pwwe9CxdFCkqqhQYQWhm+8zE9CfwthPI9MVMbcMqMuXqNY1NTw7mREIqTLkgKJBstu9yLKuRoshqucxqOoaQjEDlVtdNjSC6kAO5BGog6YnAuXpEB4K9VZoIIPYEkAgbz6jFDZ+uwIp17OSp03MjSrBWViZYKpI1CSBtGMvNdDOVks7lTTQeLRDtUXUlUu2rwxEEIIV7nzWBBB0g4UVcjqCNR1I4PNqYH7JBOuQbdt+sm+G1Uj6sMxKiVUbwJPIgFlAjbqcAPknTen4iGTKqoKkaQLuwm1ojve+EsAmGXKkgrzDfVcgyQsjqxOwHQ4bHhBp6gzMxebQdMrzHWZ5WDbgnecE5a31lIBhJ8zsHgARa6rpVWAMmzQJJxDM5dlI1PTaCCdKzrZlJ5QsmJgmeYHcWwHNi7GgSmxUFXJkBEUDUx6tp2A/fTEc3khT8tQagDyab2YiEuQ46H1B6YGOf0uACxYFlC7QGldIix6kR2GKqGZU8qMSJJvyzeAw1RAH5n1xI92Mtspo0tLEEnUrFQNSgDm5ZsLkX6DG69hLZphEHTVBmBeUbb+uMdUy48Vm0prgaLbL2PcgsxkdCBeMav2HMZ0bCUrEgAib04Jk4tTGlQn+kvNVqWdYtIR1U02vBAWCAe4M23vjA1OM5gufMQewx+h/argYzeVqUTuRqU9nW6+8E2Pvx+ec7RZW0FTM/DGuE7QiHnCs8bM5AtG8/P/TDmjmh95R77YyWQrsGECI6b41dAmLPHoKc4xZlbs3YnSD6NQMpIMkdbR/qPXE3eRA364hkqTMbhveRBI9V7YJqoATtH4DHPyLejdF2hfnqmlDPb93xzrjPEuUIL98bn2gztjTUA6083QSYt3NjjnfFsmykyZxp8WCctmXyZtR0Gex2b0nMCY1Il/dUH648yNeXboWZjt0k4WcCqRV96kfiuDuHuPFa19Rx14LZzG3RpsocM6FUAEEssAtIBbYN5kHmE3tBnrhXQbDLJmWBHQH4W3PpgZo/qRF2RdoVwWYqwLMDKkDsDbS0atpHxwPVzXNyLDuQSVMSdShZlTPqCL4NTJtywpiTIJgET3NgABOBc/kTYAc0AkgdzqBkWi8Ta4xzXJWPaJUqaU6Uhpq6qoqUjpCrDRT6WLLqPXa0Yl4akVFZpWmCobUUI5kRhN/E3gSRuSPQMI0OWLAPzG5ueZSD6mBv+GI57LyheCxrbkASTpVY7ElgBInr3wGiS/hHM5YI0KtNVH2iwBMmSAQSSRa34jFdOuTV5ohbtJ0wT1WeYzc6oi17jF/Dsm6FULi5lgVLCIYwsiQZAkf3iMX6ilJ6lOkjNpkQusgcuoFSQwAkWHxGFboQtalTo6VZtVSQTTSFg3gIY5o2JJ2I2wLWy6Kx0v5pYMRpKEzbci3w3xbmM8HICuagESJ6ydTEjcWEXiScV0al4MxzWjdosWHX/AEw0EOuhg+dUFDoC6AgKrs1+YkEySzc25jD/ANiM0ameDnYpVgSYA5bCTvjGv5ZazEi359NwNicav6OKZGbSR/w3PpJVf0xbBA7OpY4B7eo1HM1EjTpYgE9psZ9RGO/45J9KFJHzTBhtTp7b7N/SMXwVsEXRzlM64PK+sjsAfxw5yHtBWU3Bj0M/MDbCHNcPCglDJnaIMdgOpx9l82oJWb9ggHzb+kYecG/Rdjmkbyl7UggTbAGe4+XBVCCJ72HvP9BjP/xSCLA02ADA/Z9f6+uKeJ5J6QIpgAdCLmCOh2EjGaUIwf7GiM5TWmaakh8FNUF76o6TcA+uFPG8mGpmwBHX+gwbwDOeJSBO7CG/xCx+Np+OJZ6iQDjDycclmlxTjTMNwhorqT2P4Xj3494fXmqWIuxJPxxdmKOmsYgdB6e71wFQGk+7HaxytI5Mo8XRs6FxhjkgB5hYrUU97qQI73OFeTqcgbpg5M1IU+v7nFk1yVCDdcw7aaU02JUMymwKkiF1b67WAmxgztiqhmigWnpIBIQqQRCmZB1CzSQZ9DiillS2l12TlAAEE6mJYybETGIVqBAhzBWeU8zQNwoXYCfkRjluKjZZFINBFQxzTEauUSAEIJaN21agPQ7YrVOUFNTqqNJFubWrAKBYnlEx09b4GpcRXQrcocjZVMIpBE6VjUTYEzYbYGoZqq48QFlFhAjYGFkCGI6DvB67pVog0qZJ4VKdIKhdRzDRAA3VgS0EWgX1AjscU1cxGZtp8XWZ8yiShQnXqOk3uTqmNuuPa/FGYOQYC0yxjYMFOm4uYINpjbFdSq1KrDKWdp5yAQ4KghtIEG8ja3fuEnYoXxDMIPDWmoIVF5NKi9izMLaiAB3364o8EkaSoYiIJLbkTEKwIv6GIO2PkbWR0kgg9AYDb9TMDmC/HB+Y4esjUxW1jAvCj7wCtJm40qLkk2xoSUSJ0UJlwNVgAvMdJFjNpa+n4iSCcaD2EYfxSAARoqXHWVHaCBabjCl6ygKJBvyC4UHSAFTvAmykCR1w59itP8UhG7B4nzGKYkhYlQNiSTuLyTDRI2dHOOM+3ebnN5gn7LBPgqgDHZsfnb2tzDpnMyrqQwr1GIPYsSp9QVgjF+HsUCddbLA6gj87DAfFso5zLuQAFC7XuRJk97jBnDs8FL1HNwLAfkMHDKHTDDmMl/8AE24+A0j4Y0ksyTZkqR2/D4jGp4DWFWl4bbgHSf7oIlT6ix9xxj61KCV2gx8rXwfwvPmmJG63Hr3xnywU40WYsnCVj6j/ALtUOr+WxEn7rbao6gix9ww9Ol0/I9/Ud8c94lx96nKY+Ax5kfaCpTsht90+X/T4Rjny8eXs3fkwHPtBw8Kofr+9sZ+mu/rgziHHmrKBp09xM3+OBcq0z6Y3YYuKpmLLJOVo1XCKc0lvP9MTbNTV5dhYnobbR1wDSr+HSABhjI9w6n3nFlCpt6Y09lY94eeciYkEyTabTq7gjt2xJa9SnTdtYubkb6Vsxptf7OkxsIFheRKDxB7EH8e2KM31HTUWiBc9Ttc73xizwadlmNWw7P1g4qUzq1UyzrFgyWOogW1XDDa53Itj6vYK+sszU3BPUwPEBvuJUjbdRGAaObU0wDZqdPSpWeYF2102vddLAqO6kYnmuIrTSnVRVZk0yHBKtBBYn0OoqfS4xQolkoh/A1SpRLxpteTsBNp36n34ZcUrClUphyRqTUDFhLGFAg6VmSfh3xn+HVxTpUTTnRGpSxFwWJgr0vI6xiRqEEgWE7dt7YjSEqxnWPhqWVSpm7CDp5bszgFpJA5qkm+xwRWBaoTMDlOoqTq5bCE/m7jzhVB74rqZFQxrPLQw0CBAPpPN1m8zinK5jVTcrBZSCzEiASSILMQNQtud22w39Kib04GlSGckTU8QgAABh5AVMGQQABIg40XsRlVp51BHND7KVABploAB0/mfzxmfA0qUA0uV2LGQvUEk+ITP3THpGNL7B0wM1SYX1a79J0tOxgdu/fFiIdPxyD6XcqHzqTY/w6GQP/Nqi/fYY6+ccj+lgxnafrlx/wDc/wCuGT9oMdyRzv8A2cUYEtqi8RAkQb40TNIkHfAVanyMeqm/utgXI8RCzTcxBlSfXpjbHoDWwLi2R1MSNyAThQFIJGNRWy8nuLkHcRhHxCjDWEDAaFAHo+l8fUkTt+4/L9cSapgfVBkYRkCcxSBgrsfw9P6fDHlAabj9xitasm+ItVP7OIRBozJdt59cOcmu2EeT6Ya/xWna52jphkRDg1VUX9Ldce51rT0YT8v3OFOXpM5mZM4YZutBC/dv+WEyq4luN1IguXIDkiABMgz2nb0JwYnDQ/hg03ZSJeG0yCQCQ6yLH7IuQMSVoQLzirVAcsFuF1EiCCO2w6sO1jOGZqopfkqeGdJXUQ4QQxMGTqmQBaO+Oe3ounIqztFKISmqT4YIADseUXHWRudyfQ4C/jIvpUDaDLR1N2Jv64vzvEqiuWp27vpkNJlg3STsfQ4WVc6tSo4IaGbUNjpliAo6kCQPiMWQ2UGj8Rh9Wtp1k3WLAwkgmL3N1HqRhdlq8KZBmobuTYKB9kLuBefDmTi+pmIOlY3mb9eoUc3WNV13wPRrwGOqQRNzIIAJAYrYg96QmBfrh1EFBXh/bfVeGCoqy5IkaU+2QATLRFt8P/YauGzuXIDbVQCSG3ViQWAADT9mDjLrLNBuSDYw1uUToHK9OBuTqXttjSewlbVnMtayl4edU61Y6RV2YLsAAIwyjoNHYDjlH0t5cnM0WE2ouD2tUB983/LHV8cu+lRG/iaBXpRq6r9PFTp1+WBFCrTMDWzWhpOzRI+AwNm+HhwHXm3xLM1dRveTj7h1fS+jocbYsAPkswySLwTscW1KYbbBmZQC/XFNBRN8MAT5nhc3LRGKU4ag3afdhzm8gSd/dgOnw1hvEYWiMBrU6Yjl/HFTVeigDDOrkTiCZWMSiUVplbAj5Yso5Xr78E0qU4sZAMAKCMkQB6Y8TMaagfoCASeknf3DfFHjADFVPmUj72I1YejWDLBqgFVGBrBgEYt6sdIAtYEi82YwZxeeOIjlXIp0wCmkaQsAwNJUkdJ+OI8DYsnis99LKJHlIUyT8LCOpx5XzjCkDepSZSDSe422vewiJny45E1+1EcrAcyijVqYqInlJnVOgWHU/lPbC4ZsZasVp0zUqFihLKNreVp1CRaCPXBWVVMwG8Tm0kAOBBupOnV9uCYv+GDqPD6VJtQENKqpLSRr6wxiZjbbDRlxD0AKzQORyBHWAWkG5mQ+9/IcVBrEkwBEkkrB5fMV/lNcnk5D1N8aanwGoFFwbAQA23xM6PTscUr7H1ABzwY0jSp1KCADo5uQWHcY6awzfonITKkkbMRBhgB1O9LyoYPnEn064f8AsMGGfosdHOQJFyYR/wDiQA/wAx8PZAgEBxpggDQYk7tExr9cM/ZzhBpZygxZjziTA+6wEkmftYEsMlFtk5JnUcct+lliK1G9jSrAjuddNh+E/PHURjjX0k58vmEUlZVKjEC4UswBEz5hpvirFG2L2zFsJIHXHmfy+kTsRjwNzA9tsafK5E1BMWP7ti6UlHsZRb6MrQz02P764uouQf3bDbinsqBzU7ehFwfT0wDR4a4N9tp9cIs0Rnjkj1szir+LExgqvwp94Np//cBVOF1N4kjsMP8ALH7FcGWOJEjbA1RhMY9FF4KwZJFovHuwfkvZxjdgYt8cCWSMVbDGDekCUhOLWybEegvjQ5bhaKwNrYObh66bixv+/wBMZ35cS5ePIwYy7M0Ae/3f1w4yPBW3It/T3Y0OWyKr0wVXiDih+Xb0iz8altmd4M8LXpbSJEi3WQfQwPli+sHFF2BlCYUCSVGmBf5/PBnsrw3xq9czGhacepLMb/LD0exFG8qpneS1/fD42fiyyPlaRhcknRyvhkitUifKvfcNP6YeioSApEgVKb/KZA9843FL2EyqtIy9Gdj5u/WXjF39lcqP+70v8pP9cWPwm/aHWaKVUHqV+8v+bFkp95fmf1wWnlGJDHQ5MoaBQ6feX5n9cWU8ygIIZJF98Xpi9cJJkSLE4sT9sfMfrjmH0luWzanf6oDqfvd/djrNLY45j9J//aqf/pr+b4ypKxl2YPJEa1nbG84cAEAG2Of5bzj343fCvKPcMc/ynVG/xloKrN06e7A4pLbUYUbdhi6vgWpjmts30i/MZmios2v3CR88DiuGuRB9BgQbj99MfLvgxkwSggPjdWFLBipUgytiYvE9pj5Y+yPFi6AkyevxwN7R/wAtv33wu4b/ANIxpnuBRDUh67Ftz8jgyhVYKF1sR78AUcGDGFs1DFKwtiniuZC02N7jpiun0wJ7QfysX4lckVz6NB9H1AijVqQx8SpAhSwhFjeO7HGoOr7tT4UzhV9H/wD2Ff8AHU/+eNA3THpU6Wjgt/sA833X/wAkfniLqwuRUHvj9cM32PwxSPKfeMOpMN2z/9k="/>
          <p:cNvSpPr>
            <a:spLocks noChangeAspect="1" noChangeArrowheads="1"/>
          </p:cNvSpPr>
          <p:nvPr/>
        </p:nvSpPr>
        <p:spPr bwMode="auto">
          <a:xfrm>
            <a:off x="673100" y="4540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4"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4322" y="2352261"/>
            <a:ext cx="1676400"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http://t3.gstatic.com/images?q=tbn:ANd9GcSg2w82rDwR0856OqpILWpozKnhcueO1bHpUdk-A2fyPLvcVgwvY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7551" y="2362200"/>
            <a:ext cx="3863565"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33947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smtClean="0"/>
              <a:t>337 Media Type</a:t>
            </a:r>
            <a:br>
              <a:rPr lang="en-US" smtClean="0"/>
            </a:br>
            <a:r>
              <a:rPr lang="en-US" sz="3200" smtClean="0"/>
              <a:t>RDA 3.2</a:t>
            </a:r>
            <a:endParaRPr lang="en-US" smtClean="0"/>
          </a:p>
        </p:txBody>
      </p:sp>
      <p:sp>
        <p:nvSpPr>
          <p:cNvPr id="56323" name="Content Placeholder 2"/>
          <p:cNvSpPr>
            <a:spLocks noGrp="1"/>
          </p:cNvSpPr>
          <p:nvPr>
            <p:ph idx="1"/>
          </p:nvPr>
        </p:nvSpPr>
        <p:spPr/>
        <p:txBody>
          <a:bodyPr/>
          <a:lstStyle/>
          <a:p>
            <a:r>
              <a:rPr lang="en-US" smtClean="0"/>
              <a:t>337 media: what equipment is needed to use?</a:t>
            </a:r>
          </a:p>
          <a:p>
            <a:pPr>
              <a:buFont typeface="Arial" charset="0"/>
              <a:buNone/>
            </a:pPr>
            <a:r>
              <a:rPr lang="en-US" smtClean="0"/>
              <a:t>Examples</a:t>
            </a:r>
          </a:p>
          <a:p>
            <a:pPr>
              <a:buFont typeface="Arial" charset="0"/>
              <a:buNone/>
            </a:pPr>
            <a:r>
              <a:rPr lang="en-US" smtClean="0"/>
              <a:t>audio</a:t>
            </a:r>
          </a:p>
          <a:p>
            <a:pPr>
              <a:buFont typeface="Arial" charset="0"/>
              <a:buNone/>
            </a:pPr>
            <a:r>
              <a:rPr lang="en-US" smtClean="0"/>
              <a:t>computer</a:t>
            </a:r>
          </a:p>
          <a:p>
            <a:pPr>
              <a:buFont typeface="Arial" charset="0"/>
              <a:buNone/>
            </a:pPr>
            <a:r>
              <a:rPr lang="en-US" smtClean="0"/>
              <a:t>microform</a:t>
            </a:r>
          </a:p>
          <a:p>
            <a:pPr>
              <a:buFont typeface="Arial" charset="0"/>
              <a:buNone/>
            </a:pPr>
            <a:r>
              <a:rPr lang="en-US" smtClean="0"/>
              <a:t>projected</a:t>
            </a:r>
          </a:p>
          <a:p>
            <a:pPr>
              <a:buFont typeface="Arial" charset="0"/>
              <a:buNone/>
            </a:pPr>
            <a:r>
              <a:rPr lang="en-US" smtClean="0"/>
              <a:t>unmediated</a:t>
            </a:r>
          </a:p>
          <a:p>
            <a:pPr>
              <a:buFont typeface="Arial" charset="0"/>
              <a:buNone/>
            </a:pPr>
            <a:r>
              <a:rPr lang="en-US" smtClean="0"/>
              <a:t>video</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smtClean="0"/>
              <a:t>338 Carrier type</a:t>
            </a:r>
            <a:br>
              <a:rPr lang="en-US" smtClean="0"/>
            </a:br>
            <a:r>
              <a:rPr lang="en-US" sz="3200" smtClean="0"/>
              <a:t>RDA 3.3</a:t>
            </a:r>
            <a:r>
              <a:rPr lang="en-US" smtClean="0"/>
              <a:t>	</a:t>
            </a:r>
          </a:p>
        </p:txBody>
      </p:sp>
      <p:sp>
        <p:nvSpPr>
          <p:cNvPr id="57347" name="Content Placeholder 2"/>
          <p:cNvSpPr>
            <a:spLocks noGrp="1"/>
          </p:cNvSpPr>
          <p:nvPr>
            <p:ph idx="1"/>
          </p:nvPr>
        </p:nvSpPr>
        <p:spPr/>
        <p:txBody>
          <a:bodyPr/>
          <a:lstStyle/>
          <a:p>
            <a:pPr>
              <a:buFont typeface="Arial" charset="0"/>
              <a:buNone/>
            </a:pPr>
            <a:r>
              <a:rPr lang="en-US" smtClean="0"/>
              <a:t>338 carrier: what is it housed in?</a:t>
            </a:r>
          </a:p>
          <a:p>
            <a:pPr>
              <a:buFont typeface="Arial" charset="0"/>
              <a:buNone/>
            </a:pPr>
            <a:r>
              <a:rPr lang="en-US" smtClean="0"/>
              <a:t>Examples:</a:t>
            </a:r>
          </a:p>
          <a:p>
            <a:pPr>
              <a:buFont typeface="Arial" charset="0"/>
              <a:buNone/>
            </a:pPr>
            <a:r>
              <a:rPr lang="en-US" smtClean="0"/>
              <a:t>audiocassette, audio disc</a:t>
            </a:r>
          </a:p>
          <a:p>
            <a:pPr>
              <a:buFont typeface="Arial" charset="0"/>
              <a:buNone/>
            </a:pPr>
            <a:r>
              <a:rPr lang="en-US" smtClean="0"/>
              <a:t>computer disc, online resource</a:t>
            </a:r>
          </a:p>
          <a:p>
            <a:pPr>
              <a:buFont typeface="Arial" charset="0"/>
              <a:buNone/>
            </a:pPr>
            <a:r>
              <a:rPr lang="en-US" smtClean="0"/>
              <a:t>microfiche</a:t>
            </a:r>
          </a:p>
          <a:p>
            <a:pPr>
              <a:buFont typeface="Arial" charset="0"/>
              <a:buNone/>
            </a:pPr>
            <a:r>
              <a:rPr lang="en-US" smtClean="0"/>
              <a:t>film reel</a:t>
            </a:r>
          </a:p>
          <a:p>
            <a:pPr>
              <a:buFont typeface="Arial" charset="0"/>
              <a:buNone/>
            </a:pPr>
            <a:r>
              <a:rPr lang="en-US" smtClean="0"/>
              <a:t>card, flipchart, volume</a:t>
            </a:r>
          </a:p>
          <a:p>
            <a:pPr>
              <a:buFont typeface="Arial" charset="0"/>
              <a:buNone/>
            </a:pPr>
            <a:r>
              <a:rPr lang="en-US" smtClean="0"/>
              <a:t>videocassette, videodisc</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smtClean="0"/>
              <a:t>336-338 for a DVD </a:t>
            </a:r>
          </a:p>
        </p:txBody>
      </p:sp>
      <p:sp>
        <p:nvSpPr>
          <p:cNvPr id="58371" name="Text Placeholder 2"/>
          <p:cNvSpPr>
            <a:spLocks noGrp="1"/>
          </p:cNvSpPr>
          <p:nvPr>
            <p:ph type="body" idx="1"/>
          </p:nvPr>
        </p:nvSpPr>
        <p:spPr/>
        <p:txBody>
          <a:bodyPr/>
          <a:lstStyle/>
          <a:p>
            <a:r>
              <a:rPr lang="en-US" smtClean="0"/>
              <a:t>AACR	</a:t>
            </a:r>
          </a:p>
        </p:txBody>
      </p:sp>
      <p:sp>
        <p:nvSpPr>
          <p:cNvPr id="58372" name="Content Placeholder 3"/>
          <p:cNvSpPr>
            <a:spLocks noGrp="1"/>
          </p:cNvSpPr>
          <p:nvPr>
            <p:ph sz="half" idx="2"/>
          </p:nvPr>
        </p:nvSpPr>
        <p:spPr/>
        <p:txBody>
          <a:bodyPr/>
          <a:lstStyle/>
          <a:p>
            <a:pPr eaLnBrk="1" hangingPunct="1">
              <a:buFont typeface="Wingdings" pitchFamily="2" charset="2"/>
              <a:buNone/>
            </a:pPr>
            <a:r>
              <a:rPr lang="en-US" dirty="0" smtClean="0">
                <a:latin typeface="Arial Unicode MS" pitchFamily="34" charset="-128"/>
                <a:ea typeface="Arial Unicode MS" pitchFamily="34" charset="-128"/>
                <a:cs typeface="Arial Unicode MS" pitchFamily="34" charset="-128"/>
              </a:rPr>
              <a:t>245 00 Bliss ‡h [</a:t>
            </a:r>
            <a:r>
              <a:rPr lang="en-US" dirty="0" err="1" smtClean="0">
                <a:latin typeface="Arial Unicode MS" pitchFamily="34" charset="-128"/>
                <a:ea typeface="Arial Unicode MS" pitchFamily="34" charset="-128"/>
                <a:cs typeface="Arial Unicode MS" pitchFamily="34" charset="-128"/>
              </a:rPr>
              <a:t>videorecording</a:t>
            </a:r>
            <a:r>
              <a:rPr lang="en-US" dirty="0" smtClean="0">
                <a:latin typeface="Arial Unicode MS" pitchFamily="34" charset="-128"/>
                <a:ea typeface="Arial Unicode MS" pitchFamily="34" charset="-128"/>
                <a:cs typeface="Arial Unicode MS" pitchFamily="34" charset="-128"/>
              </a:rPr>
              <a:t>].</a:t>
            </a:r>
          </a:p>
          <a:p>
            <a:pPr eaLnBrk="1" hangingPunct="1">
              <a:buFont typeface="Wingdings" pitchFamily="2" charset="2"/>
              <a:buNone/>
            </a:pPr>
            <a:r>
              <a:rPr lang="en-US" dirty="0" smtClean="0">
                <a:latin typeface="Arial Unicode MS" pitchFamily="34" charset="-128"/>
                <a:ea typeface="Arial Unicode MS" pitchFamily="34" charset="-128"/>
                <a:cs typeface="Arial Unicode MS" pitchFamily="34" charset="-128"/>
              </a:rPr>
              <a:t>300 __ ‡a1 videodisc (85 min.) : ‡b sd., col. ; </a:t>
            </a:r>
          </a:p>
          <a:p>
            <a:pPr eaLnBrk="1" hangingPunct="1">
              <a:buFont typeface="Wingdings" pitchFamily="2" charset="2"/>
              <a:buNone/>
            </a:pPr>
            <a:r>
              <a:rPr lang="en-US" dirty="0" smtClean="0">
                <a:latin typeface="Arial Unicode MS" pitchFamily="34" charset="-128"/>
                <a:ea typeface="Arial Unicode MS" pitchFamily="34" charset="-128"/>
                <a:cs typeface="Arial Unicode MS" pitchFamily="34" charset="-128"/>
              </a:rPr>
              <a:t>	‡c 4 3/4 in.</a:t>
            </a:r>
          </a:p>
          <a:p>
            <a:endParaRPr lang="en-US" dirty="0" smtClean="0"/>
          </a:p>
        </p:txBody>
      </p:sp>
      <p:sp>
        <p:nvSpPr>
          <p:cNvPr id="58373" name="Text Placeholder 4"/>
          <p:cNvSpPr>
            <a:spLocks noGrp="1"/>
          </p:cNvSpPr>
          <p:nvPr>
            <p:ph type="body" sz="quarter" idx="3"/>
          </p:nvPr>
        </p:nvSpPr>
        <p:spPr/>
        <p:txBody>
          <a:bodyPr/>
          <a:lstStyle/>
          <a:p>
            <a:r>
              <a:rPr lang="en-US" smtClean="0"/>
              <a:t>RDA</a:t>
            </a:r>
          </a:p>
        </p:txBody>
      </p:sp>
      <p:sp>
        <p:nvSpPr>
          <p:cNvPr id="58374" name="Content Placeholder 5"/>
          <p:cNvSpPr>
            <a:spLocks noGrp="1"/>
          </p:cNvSpPr>
          <p:nvPr>
            <p:ph sz="quarter" idx="4"/>
          </p:nvPr>
        </p:nvSpPr>
        <p:spPr>
          <a:xfrm>
            <a:off x="4572000" y="2174875"/>
            <a:ext cx="4114800" cy="4454525"/>
          </a:xfrm>
        </p:spPr>
        <p:txBody>
          <a:bodyPr/>
          <a:lstStyle/>
          <a:p>
            <a:pPr eaLnBrk="1" hangingPunct="1">
              <a:buFont typeface="Wingdings" pitchFamily="2" charset="2"/>
              <a:buNone/>
            </a:pPr>
            <a:r>
              <a:rPr lang="en-US" dirty="0" smtClean="0">
                <a:latin typeface="Arial Unicode MS" pitchFamily="34" charset="-128"/>
                <a:ea typeface="Arial Unicode MS" pitchFamily="34" charset="-128"/>
                <a:cs typeface="Arial Unicode MS" pitchFamily="34" charset="-128"/>
              </a:rPr>
              <a:t>245 00 Bliss.</a:t>
            </a:r>
          </a:p>
          <a:p>
            <a:pPr eaLnBrk="1" hangingPunct="1">
              <a:buFont typeface="Wingdings" pitchFamily="2" charset="2"/>
              <a:buNone/>
            </a:pPr>
            <a:endParaRPr lang="en-US" dirty="0" smtClean="0">
              <a:latin typeface="Arial Unicode MS" pitchFamily="34" charset="-128"/>
              <a:ea typeface="Arial Unicode MS" pitchFamily="34" charset="-128"/>
              <a:cs typeface="Arial Unicode MS" pitchFamily="34" charset="-128"/>
            </a:endParaRPr>
          </a:p>
          <a:p>
            <a:pPr eaLnBrk="1" hangingPunct="1">
              <a:buFont typeface="Wingdings" pitchFamily="2" charset="2"/>
              <a:buNone/>
            </a:pPr>
            <a:r>
              <a:rPr lang="en-US" dirty="0" smtClean="0">
                <a:latin typeface="Arial Unicode MS" pitchFamily="34" charset="-128"/>
                <a:ea typeface="Arial Unicode MS" pitchFamily="34" charset="-128"/>
                <a:cs typeface="Arial Unicode MS" pitchFamily="34" charset="-128"/>
              </a:rPr>
              <a:t>300 __ 1 DVD (85 min.) : ‡b sound, color ; ‡c 4 3/4 in</a:t>
            </a:r>
            <a:endParaRPr lang="en-US" b="1" dirty="0" smtClean="0">
              <a:solidFill>
                <a:srgbClr val="0070C0"/>
              </a:solidFill>
              <a:latin typeface="Arial Unicode MS" pitchFamily="34" charset="-128"/>
              <a:ea typeface="Arial Unicode MS" pitchFamily="34" charset="-128"/>
              <a:cs typeface="Arial Unicode MS" pitchFamily="34" charset="-128"/>
            </a:endParaRPr>
          </a:p>
          <a:p>
            <a:pPr eaLnBrk="1" hangingPunct="1">
              <a:buFont typeface="Wingdings" pitchFamily="2" charset="2"/>
              <a:buNone/>
            </a:pPr>
            <a:r>
              <a:rPr lang="en-US" dirty="0" smtClean="0">
                <a:latin typeface="Arial Unicode MS" pitchFamily="34" charset="-128"/>
                <a:ea typeface="Arial Unicode MS" pitchFamily="34" charset="-128"/>
                <a:cs typeface="Arial Unicode MS" pitchFamily="34" charset="-128"/>
              </a:rPr>
              <a:t>336 __ ‡a two-dimensional moving-image ‡2 </a:t>
            </a:r>
            <a:r>
              <a:rPr lang="en-US" dirty="0" err="1" smtClean="0">
                <a:latin typeface="Arial Unicode MS" pitchFamily="34" charset="-128"/>
                <a:ea typeface="Arial Unicode MS" pitchFamily="34" charset="-128"/>
                <a:cs typeface="Arial Unicode MS" pitchFamily="34" charset="-128"/>
              </a:rPr>
              <a:t>rdacontent</a:t>
            </a:r>
            <a:endParaRPr lang="en-US" dirty="0" smtClean="0">
              <a:latin typeface="Arial Unicode MS" pitchFamily="34" charset="-128"/>
              <a:ea typeface="Arial Unicode MS" pitchFamily="34" charset="-128"/>
              <a:cs typeface="Arial Unicode MS" pitchFamily="34" charset="-128"/>
            </a:endParaRPr>
          </a:p>
          <a:p>
            <a:pPr eaLnBrk="1" hangingPunct="1">
              <a:buFont typeface="Wingdings" pitchFamily="2" charset="2"/>
              <a:buNone/>
            </a:pPr>
            <a:r>
              <a:rPr lang="en-US" dirty="0" smtClean="0">
                <a:latin typeface="Arial Unicode MS" pitchFamily="34" charset="-128"/>
                <a:ea typeface="Arial Unicode MS" pitchFamily="34" charset="-128"/>
                <a:cs typeface="Arial Unicode MS" pitchFamily="34" charset="-128"/>
              </a:rPr>
              <a:t>337 __ ‡a video ‡2 </a:t>
            </a:r>
            <a:r>
              <a:rPr lang="en-US" dirty="0" err="1" smtClean="0">
                <a:latin typeface="Arial Unicode MS" pitchFamily="34" charset="-128"/>
                <a:ea typeface="Arial Unicode MS" pitchFamily="34" charset="-128"/>
                <a:cs typeface="Arial Unicode MS" pitchFamily="34" charset="-128"/>
              </a:rPr>
              <a:t>rdamedia</a:t>
            </a:r>
            <a:endParaRPr lang="en-US" dirty="0" smtClean="0">
              <a:latin typeface="Arial Unicode MS" pitchFamily="34" charset="-128"/>
              <a:ea typeface="Arial Unicode MS" pitchFamily="34" charset="-128"/>
              <a:cs typeface="Arial Unicode MS" pitchFamily="34" charset="-128"/>
            </a:endParaRPr>
          </a:p>
          <a:p>
            <a:pPr eaLnBrk="1" hangingPunct="1">
              <a:buFont typeface="Wingdings" pitchFamily="2" charset="2"/>
              <a:buNone/>
            </a:pPr>
            <a:r>
              <a:rPr lang="en-US" dirty="0" smtClean="0">
                <a:latin typeface="Arial Unicode MS" pitchFamily="34" charset="-128"/>
                <a:ea typeface="Arial Unicode MS" pitchFamily="34" charset="-128"/>
                <a:cs typeface="Arial Unicode MS" pitchFamily="34" charset="-128"/>
              </a:rPr>
              <a:t>338 __ ‡a videodisc ‡2 </a:t>
            </a:r>
            <a:r>
              <a:rPr lang="en-US" dirty="0" err="1" smtClean="0">
                <a:latin typeface="Arial Unicode MS" pitchFamily="34" charset="-128"/>
                <a:ea typeface="Arial Unicode MS" pitchFamily="34" charset="-128"/>
                <a:cs typeface="Arial Unicode MS" pitchFamily="34" charset="-128"/>
              </a:rPr>
              <a:t>rdacarrier</a:t>
            </a:r>
            <a:endParaRPr lang="en-US"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smtClean="0"/>
              <a:t>336-338 for a book</a:t>
            </a:r>
          </a:p>
        </p:txBody>
      </p:sp>
      <p:sp>
        <p:nvSpPr>
          <p:cNvPr id="59395" name="Text Placeholder 2"/>
          <p:cNvSpPr>
            <a:spLocks noGrp="1"/>
          </p:cNvSpPr>
          <p:nvPr>
            <p:ph type="body" idx="1"/>
          </p:nvPr>
        </p:nvSpPr>
        <p:spPr>
          <a:xfrm>
            <a:off x="457200" y="1535113"/>
            <a:ext cx="4040188" cy="446087"/>
          </a:xfrm>
        </p:spPr>
        <p:txBody>
          <a:bodyPr/>
          <a:lstStyle/>
          <a:p>
            <a:r>
              <a:rPr lang="en-US" smtClean="0"/>
              <a:t>AACR	</a:t>
            </a:r>
          </a:p>
        </p:txBody>
      </p:sp>
      <p:sp>
        <p:nvSpPr>
          <p:cNvPr id="59396" name="Content Placeholder 3"/>
          <p:cNvSpPr>
            <a:spLocks noGrp="1"/>
          </p:cNvSpPr>
          <p:nvPr>
            <p:ph sz="half" idx="2"/>
          </p:nvPr>
        </p:nvSpPr>
        <p:spPr/>
        <p:txBody>
          <a:bodyPr/>
          <a:lstStyle/>
          <a:p>
            <a:pPr eaLnBrk="1" hangingPunct="1">
              <a:buFont typeface="Wingdings" pitchFamily="2" charset="2"/>
              <a:buNone/>
            </a:pPr>
            <a:r>
              <a:rPr lang="en-US" sz="2000" smtClean="0">
                <a:latin typeface="Arial Unicode MS" pitchFamily="34" charset="-128"/>
                <a:ea typeface="Arial Unicode MS" pitchFamily="34" charset="-128"/>
                <a:cs typeface="Arial Unicode MS" pitchFamily="34" charset="-128"/>
              </a:rPr>
              <a:t>100 1_ Wells, H. G. $q (Herbert George), $d 1866-1946.</a:t>
            </a:r>
          </a:p>
          <a:p>
            <a:pPr eaLnBrk="1" hangingPunct="1">
              <a:buFont typeface="Wingdings" pitchFamily="2" charset="2"/>
              <a:buNone/>
            </a:pPr>
            <a:r>
              <a:rPr lang="en-US" sz="2000" smtClean="0">
                <a:latin typeface="Arial Unicode MS" pitchFamily="34" charset="-128"/>
                <a:ea typeface="Arial Unicode MS" pitchFamily="34" charset="-128"/>
                <a:cs typeface="Arial Unicode MS" pitchFamily="34" charset="-128"/>
              </a:rPr>
              <a:t>245 14 The war of the worlds / $c by H.G. Wells.</a:t>
            </a:r>
          </a:p>
          <a:p>
            <a:pPr eaLnBrk="1" hangingPunct="1">
              <a:buFont typeface="Wingdings" pitchFamily="2" charset="2"/>
              <a:buNone/>
            </a:pPr>
            <a:r>
              <a:rPr lang="en-US" sz="2000" smtClean="0">
                <a:latin typeface="Arial Unicode MS" pitchFamily="34" charset="-128"/>
                <a:ea typeface="Arial Unicode MS" pitchFamily="34" charset="-128"/>
                <a:cs typeface="Arial Unicode MS" pitchFamily="34" charset="-128"/>
              </a:rPr>
              <a:t>300 __ 268 p. : $b ill. ; $c 22 cm.</a:t>
            </a:r>
          </a:p>
          <a:p>
            <a:endParaRPr lang="en-US" smtClean="0"/>
          </a:p>
        </p:txBody>
      </p:sp>
      <p:sp>
        <p:nvSpPr>
          <p:cNvPr id="59397" name="Text Placeholder 4"/>
          <p:cNvSpPr>
            <a:spLocks noGrp="1"/>
          </p:cNvSpPr>
          <p:nvPr>
            <p:ph type="body" sz="quarter" idx="3"/>
          </p:nvPr>
        </p:nvSpPr>
        <p:spPr>
          <a:xfrm>
            <a:off x="4645025" y="1524000"/>
            <a:ext cx="4041775" cy="457200"/>
          </a:xfrm>
        </p:spPr>
        <p:txBody>
          <a:bodyPr/>
          <a:lstStyle/>
          <a:p>
            <a:r>
              <a:rPr lang="en-US" smtClean="0"/>
              <a:t>RDA</a:t>
            </a:r>
          </a:p>
        </p:txBody>
      </p:sp>
      <p:sp>
        <p:nvSpPr>
          <p:cNvPr id="59398" name="Content Placeholder 5"/>
          <p:cNvSpPr>
            <a:spLocks noGrp="1"/>
          </p:cNvSpPr>
          <p:nvPr>
            <p:ph sz="quarter" idx="4"/>
          </p:nvPr>
        </p:nvSpPr>
        <p:spPr>
          <a:xfrm>
            <a:off x="4572000" y="2174875"/>
            <a:ext cx="4114800" cy="4454525"/>
          </a:xfrm>
        </p:spPr>
        <p:txBody>
          <a:bodyPr/>
          <a:lstStyle/>
          <a:p>
            <a:pPr eaLnBrk="1" hangingPunct="1">
              <a:buFont typeface="Wingdings" pitchFamily="2" charset="2"/>
              <a:buNone/>
            </a:pPr>
            <a:r>
              <a:rPr lang="en-US" sz="2000" smtClean="0">
                <a:latin typeface="Arial Unicode MS" pitchFamily="34" charset="-128"/>
                <a:ea typeface="Arial Unicode MS" pitchFamily="34" charset="-128"/>
                <a:cs typeface="Arial Unicode MS" pitchFamily="34" charset="-128"/>
              </a:rPr>
              <a:t>100 1_ Wells, H. G. $q (Herbert George), $d 1866-1946.</a:t>
            </a:r>
          </a:p>
          <a:p>
            <a:pPr eaLnBrk="1" hangingPunct="1">
              <a:buFont typeface="Wingdings" pitchFamily="2" charset="2"/>
              <a:buNone/>
            </a:pPr>
            <a:r>
              <a:rPr lang="en-US" sz="2000" smtClean="0">
                <a:latin typeface="Arial Unicode MS" pitchFamily="34" charset="-128"/>
                <a:ea typeface="Arial Unicode MS" pitchFamily="34" charset="-128"/>
                <a:cs typeface="Arial Unicode MS" pitchFamily="34" charset="-128"/>
              </a:rPr>
              <a:t>245 14 The War of the Worlds  / $c by H.G. Wells.</a:t>
            </a:r>
          </a:p>
          <a:p>
            <a:pPr eaLnBrk="1" hangingPunct="1">
              <a:buFont typeface="Wingdings" pitchFamily="2" charset="2"/>
              <a:buNone/>
            </a:pPr>
            <a:r>
              <a:rPr lang="en-US" sz="2000" smtClean="0">
                <a:latin typeface="Arial Unicode MS" pitchFamily="34" charset="-128"/>
                <a:ea typeface="Arial Unicode MS" pitchFamily="34" charset="-128"/>
                <a:cs typeface="Arial Unicode MS" pitchFamily="34" charset="-128"/>
              </a:rPr>
              <a:t>300 __ 268 pages : $b illustrations ; $c 22 cm </a:t>
            </a:r>
          </a:p>
          <a:p>
            <a:pPr eaLnBrk="1" hangingPunct="1">
              <a:buFont typeface="Wingdings" pitchFamily="2" charset="2"/>
              <a:buNone/>
            </a:pPr>
            <a:endParaRPr lang="en-US" sz="2000" smtClean="0">
              <a:latin typeface="Arial Unicode MS" pitchFamily="34" charset="-128"/>
              <a:ea typeface="Arial Unicode MS" pitchFamily="34" charset="-128"/>
              <a:cs typeface="Arial Unicode MS" pitchFamily="34" charset="-128"/>
            </a:endParaRPr>
          </a:p>
          <a:p>
            <a:pPr eaLnBrk="1" hangingPunct="1">
              <a:buFont typeface="Wingdings" pitchFamily="2" charset="2"/>
              <a:buNone/>
            </a:pPr>
            <a:r>
              <a:rPr lang="en-US" smtClean="0">
                <a:latin typeface="Arial Unicode MS" pitchFamily="34" charset="-128"/>
                <a:ea typeface="Arial Unicode MS" pitchFamily="34" charset="-128"/>
                <a:cs typeface="Arial Unicode MS" pitchFamily="34" charset="-128"/>
              </a:rPr>
              <a:t>336 __ text $2 rdacontent</a:t>
            </a:r>
          </a:p>
          <a:p>
            <a:pPr eaLnBrk="1" hangingPunct="1">
              <a:buFont typeface="Wingdings" pitchFamily="2" charset="2"/>
              <a:buNone/>
            </a:pPr>
            <a:r>
              <a:rPr lang="en-US" smtClean="0">
                <a:latin typeface="Arial Unicode MS" pitchFamily="34" charset="-128"/>
                <a:ea typeface="Arial Unicode MS" pitchFamily="34" charset="-128"/>
                <a:cs typeface="Arial Unicode MS" pitchFamily="34" charset="-128"/>
              </a:rPr>
              <a:t>337 __ unmediated $2 rdamedia</a:t>
            </a:r>
          </a:p>
          <a:p>
            <a:pPr eaLnBrk="1" hangingPunct="1">
              <a:buFont typeface="Wingdings" pitchFamily="2" charset="2"/>
              <a:buNone/>
            </a:pPr>
            <a:r>
              <a:rPr lang="en-US" smtClean="0">
                <a:latin typeface="Arial Unicode MS" pitchFamily="34" charset="-128"/>
                <a:ea typeface="Arial Unicode MS" pitchFamily="34" charset="-128"/>
                <a:cs typeface="Arial Unicode MS" pitchFamily="34" charset="-128"/>
              </a:rPr>
              <a:t>338 __ volume $2 rdacarrier</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57200"/>
            <a:ext cx="9037675"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le 1"/>
          <p:cNvSpPr/>
          <p:nvPr/>
        </p:nvSpPr>
        <p:spPr>
          <a:xfrm>
            <a:off x="228600" y="3962400"/>
            <a:ext cx="1981200" cy="762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endParaRPr lang="en-US" smtClean="0"/>
          </a:p>
        </p:txBody>
      </p:sp>
      <p:pic>
        <p:nvPicPr>
          <p:cNvPr id="61443"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4926" y="304799"/>
            <a:ext cx="9058572" cy="5410201"/>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le 1"/>
          <p:cNvSpPr/>
          <p:nvPr/>
        </p:nvSpPr>
        <p:spPr>
          <a:xfrm>
            <a:off x="304800" y="2438400"/>
            <a:ext cx="2209800" cy="685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endParaRPr lang="en-US" smtClean="0"/>
          </a:p>
        </p:txBody>
      </p:sp>
      <p:pic>
        <p:nvPicPr>
          <p:cNvPr id="62467"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52413" y="0"/>
            <a:ext cx="8491537" cy="6858000"/>
          </a:xfr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57200" y="274638"/>
            <a:ext cx="8229600" cy="1325562"/>
          </a:xfrm>
        </p:spPr>
        <p:txBody>
          <a:bodyPr/>
          <a:lstStyle/>
          <a:p>
            <a:r>
              <a:rPr lang="en-US" sz="3600" smtClean="0"/>
              <a:t>New fields</a:t>
            </a:r>
            <a:r>
              <a:rPr lang="en-US" smtClean="0"/>
              <a:t/>
            </a:r>
            <a:br>
              <a:rPr lang="en-US" smtClean="0"/>
            </a:br>
            <a:r>
              <a:rPr lang="en-US" sz="2800" smtClean="0">
                <a:hlinkClick r:id="rId3"/>
              </a:rPr>
              <a:t>http://www.loc.gov/marc/RDAinMARC29.html</a:t>
            </a:r>
            <a:r>
              <a:rPr lang="en-US" sz="2800" smtClean="0"/>
              <a:t> and</a:t>
            </a:r>
            <a:br>
              <a:rPr lang="en-US" sz="2800" smtClean="0"/>
            </a:br>
            <a:r>
              <a:rPr lang="en-US" sz="2800" smtClean="0">
                <a:hlinkClick r:id="rId4"/>
              </a:rPr>
              <a:t>http://www.loc.gov/marc/bibliographic/</a:t>
            </a:r>
            <a:endParaRPr lang="en-US" smtClean="0"/>
          </a:p>
        </p:txBody>
      </p:sp>
      <p:sp>
        <p:nvSpPr>
          <p:cNvPr id="63491" name="Content Placeholder 2"/>
          <p:cNvSpPr>
            <a:spLocks noGrp="1"/>
          </p:cNvSpPr>
          <p:nvPr>
            <p:ph idx="1"/>
          </p:nvPr>
        </p:nvSpPr>
        <p:spPr>
          <a:xfrm>
            <a:off x="457200" y="1600200"/>
            <a:ext cx="8305800" cy="4724400"/>
          </a:xfrm>
        </p:spPr>
        <p:txBody>
          <a:bodyPr/>
          <a:lstStyle/>
          <a:p>
            <a:pPr marL="0" indent="0">
              <a:buFont typeface="Arial" charset="0"/>
              <a:buNone/>
            </a:pPr>
            <a:endParaRPr lang="en-US" sz="2800" smtClean="0"/>
          </a:p>
          <a:p>
            <a:pPr marL="0" indent="0">
              <a:buFont typeface="Arial" charset="0"/>
              <a:buNone/>
            </a:pPr>
            <a:r>
              <a:rPr lang="en-US" sz="2800" smtClean="0"/>
              <a:t>344 – Sound Characteristics</a:t>
            </a:r>
            <a:br>
              <a:rPr lang="en-US" sz="2800" smtClean="0"/>
            </a:br>
            <a:r>
              <a:rPr lang="en-US" sz="2800" smtClean="0"/>
              <a:t>345 – Projection Characteristics of Motion Picture Film</a:t>
            </a:r>
            <a:br>
              <a:rPr lang="en-US" sz="2800" smtClean="0"/>
            </a:br>
            <a:r>
              <a:rPr lang="en-US" sz="2800" smtClean="0"/>
              <a:t>346 – Video Characteristics</a:t>
            </a:r>
            <a:br>
              <a:rPr lang="en-US" sz="2800" smtClean="0"/>
            </a:br>
            <a:r>
              <a:rPr lang="en-US" sz="2800" smtClean="0"/>
              <a:t>347 – Digital File Characteristics </a:t>
            </a:r>
          </a:p>
          <a:p>
            <a:pPr marL="0" indent="0">
              <a:buFont typeface="Arial" charset="0"/>
              <a:buNone/>
            </a:pPr>
            <a:endParaRPr lang="en-US" sz="2800" smtClean="0"/>
          </a:p>
          <a:p>
            <a:pPr marL="0" indent="0">
              <a:buFont typeface="Arial" charset="0"/>
              <a:buNone/>
            </a:pPr>
            <a:r>
              <a:rPr lang="en-US" sz="2800" smtClean="0"/>
              <a:t>Ebook example</a:t>
            </a:r>
          </a:p>
          <a:p>
            <a:pPr marL="0" indent="0">
              <a:buFont typeface="Arial" charset="0"/>
              <a:buNone/>
            </a:pPr>
            <a:r>
              <a:rPr lang="en-US" sz="2800" smtClean="0"/>
              <a:t>300   1 online resource (300 pages) : $b illustrations (some colour)</a:t>
            </a:r>
          </a:p>
          <a:p>
            <a:pPr marL="0" indent="0">
              <a:buFont typeface="Arial" charset="0"/>
              <a:buNone/>
            </a:pPr>
            <a:r>
              <a:rPr lang="en-US" sz="2800" smtClean="0"/>
              <a:t>347  text file $b PDF $2 rda</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3"/>
          <p:cNvSpPr>
            <a:spLocks noGrp="1"/>
          </p:cNvSpPr>
          <p:nvPr>
            <p:ph type="title"/>
          </p:nvPr>
        </p:nvSpPr>
        <p:spPr/>
        <p:txBody>
          <a:bodyPr/>
          <a:lstStyle/>
          <a:p>
            <a:r>
              <a:rPr lang="en-US" smtClean="0"/>
              <a:t>Series numbering</a:t>
            </a:r>
          </a:p>
        </p:txBody>
      </p:sp>
      <p:sp>
        <p:nvSpPr>
          <p:cNvPr id="65539" name="Text Placeholder 4"/>
          <p:cNvSpPr>
            <a:spLocks noGrp="1"/>
          </p:cNvSpPr>
          <p:nvPr>
            <p:ph type="body" idx="1"/>
          </p:nvPr>
        </p:nvSpPr>
        <p:spPr/>
        <p:txBody>
          <a:bodyPr/>
          <a:lstStyle/>
          <a:p>
            <a:r>
              <a:rPr lang="en-US" smtClean="0"/>
              <a:t>AACR2 1.6G, Appendices B,C</a:t>
            </a:r>
          </a:p>
        </p:txBody>
      </p:sp>
      <p:sp>
        <p:nvSpPr>
          <p:cNvPr id="6" name="Content Placeholder 5"/>
          <p:cNvSpPr>
            <a:spLocks noGrp="1"/>
          </p:cNvSpPr>
          <p:nvPr>
            <p:ph sz="half" idx="2"/>
          </p:nvPr>
        </p:nvSpPr>
        <p:spPr/>
        <p:txBody>
          <a:bodyPr/>
          <a:lstStyle/>
          <a:p>
            <a:pPr marL="0" indent="0">
              <a:buFont typeface="Arial" charset="0"/>
              <a:buNone/>
              <a:defRPr/>
            </a:pPr>
            <a:r>
              <a:rPr lang="en-US" dirty="0" smtClean="0"/>
              <a:t>Source: Volume fifty-four</a:t>
            </a:r>
          </a:p>
          <a:p>
            <a:pPr marL="457200" indent="-457200">
              <a:buFont typeface="Arial" charset="0"/>
              <a:buAutoNum type="arabicPlain" startAt="490"/>
              <a:defRPr/>
            </a:pPr>
            <a:r>
              <a:rPr lang="en-US" dirty="0" smtClean="0"/>
              <a:t> 1 Liquid crystals series ; $v </a:t>
            </a:r>
            <a:r>
              <a:rPr lang="en-US" dirty="0" err="1" smtClean="0"/>
              <a:t>v</a:t>
            </a:r>
            <a:r>
              <a:rPr lang="en-US" dirty="0" smtClean="0"/>
              <a:t>. 54	</a:t>
            </a:r>
          </a:p>
          <a:p>
            <a:pPr marL="0" indent="0">
              <a:buFont typeface="Arial" charset="0"/>
              <a:buNone/>
              <a:defRPr/>
            </a:pPr>
            <a:endParaRPr lang="en-US" dirty="0"/>
          </a:p>
          <a:p>
            <a:pPr marL="0" indent="0">
              <a:buNone/>
              <a:defRPr/>
            </a:pPr>
            <a:r>
              <a:rPr lang="en-US" dirty="0"/>
              <a:t>Source: Number IX</a:t>
            </a:r>
          </a:p>
          <a:p>
            <a:pPr marL="0" indent="0">
              <a:buNone/>
              <a:defRPr/>
            </a:pPr>
            <a:r>
              <a:rPr lang="en-US" dirty="0"/>
              <a:t>490  1 Humanities series ; $v no. 9</a:t>
            </a:r>
          </a:p>
          <a:p>
            <a:pPr marL="0" indent="0">
              <a:buNone/>
              <a:defRPr/>
            </a:pPr>
            <a:r>
              <a:rPr lang="en-US" dirty="0"/>
              <a:t>830    0 </a:t>
            </a:r>
            <a:r>
              <a:rPr lang="en-US" dirty="0" smtClean="0"/>
              <a:t>Humanities </a:t>
            </a:r>
            <a:r>
              <a:rPr lang="en-US" dirty="0"/>
              <a:t>series ;$v no. 9</a:t>
            </a:r>
          </a:p>
        </p:txBody>
      </p:sp>
      <p:sp>
        <p:nvSpPr>
          <p:cNvPr id="65541" name="Text Placeholder 6"/>
          <p:cNvSpPr>
            <a:spLocks noGrp="1"/>
          </p:cNvSpPr>
          <p:nvPr>
            <p:ph type="body" sz="quarter" idx="3"/>
          </p:nvPr>
        </p:nvSpPr>
        <p:spPr>
          <a:xfrm>
            <a:off x="4572000" y="1524000"/>
            <a:ext cx="4041775" cy="639763"/>
          </a:xfrm>
        </p:spPr>
        <p:txBody>
          <a:bodyPr/>
          <a:lstStyle/>
          <a:p>
            <a:r>
              <a:rPr lang="en-US" smtClean="0"/>
              <a:t>RDA 2.12.9, PS 1.8.2, 1.83</a:t>
            </a:r>
          </a:p>
        </p:txBody>
      </p:sp>
      <p:sp>
        <p:nvSpPr>
          <p:cNvPr id="8" name="Content Placeholder 7"/>
          <p:cNvSpPr>
            <a:spLocks noGrp="1"/>
          </p:cNvSpPr>
          <p:nvPr>
            <p:ph sz="quarter" idx="4"/>
          </p:nvPr>
        </p:nvSpPr>
        <p:spPr/>
        <p:txBody>
          <a:bodyPr/>
          <a:lstStyle/>
          <a:p>
            <a:pPr marL="0" indent="0">
              <a:buFont typeface="Arial" charset="0"/>
              <a:buNone/>
              <a:defRPr/>
            </a:pPr>
            <a:r>
              <a:rPr lang="en-US" dirty="0" smtClean="0"/>
              <a:t>Source</a:t>
            </a:r>
            <a:r>
              <a:rPr lang="en-US" dirty="0"/>
              <a:t>: Volume </a:t>
            </a:r>
            <a:r>
              <a:rPr lang="en-US" dirty="0" smtClean="0"/>
              <a:t>fifty-four</a:t>
            </a:r>
          </a:p>
          <a:p>
            <a:pPr marL="457200" indent="-457200">
              <a:buFont typeface="Arial" charset="0"/>
              <a:buAutoNum type="arabicPlain" startAt="490"/>
              <a:defRPr/>
            </a:pPr>
            <a:r>
              <a:rPr lang="en-US" dirty="0" smtClean="0"/>
              <a:t>  1 </a:t>
            </a:r>
            <a:r>
              <a:rPr lang="en-US" dirty="0"/>
              <a:t>Liquid crystals series ; $v </a:t>
            </a:r>
            <a:r>
              <a:rPr lang="en-US" dirty="0" smtClean="0"/>
              <a:t>volume  54</a:t>
            </a:r>
          </a:p>
          <a:p>
            <a:pPr marL="0" indent="0">
              <a:buFont typeface="Arial" charset="0"/>
              <a:buNone/>
              <a:defRPr/>
            </a:pPr>
            <a:endParaRPr lang="en-US" dirty="0" smtClean="0"/>
          </a:p>
          <a:p>
            <a:pPr marL="0" indent="0">
              <a:buNone/>
              <a:defRPr/>
            </a:pPr>
            <a:r>
              <a:rPr lang="en-US" dirty="0"/>
              <a:t>Source: Number IX</a:t>
            </a:r>
          </a:p>
          <a:p>
            <a:pPr marL="0" indent="0">
              <a:buNone/>
              <a:defRPr/>
            </a:pPr>
            <a:r>
              <a:rPr lang="en-US" dirty="0"/>
              <a:t>490  1 Humanities series ; $v number IX</a:t>
            </a:r>
          </a:p>
          <a:p>
            <a:pPr marL="0" indent="0">
              <a:buNone/>
              <a:defRPr/>
            </a:pPr>
            <a:r>
              <a:rPr lang="en-US" dirty="0"/>
              <a:t>830    0 Humanities series ;$v no. 9</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3"/>
          <p:cNvSpPr>
            <a:spLocks noGrp="1"/>
          </p:cNvSpPr>
          <p:nvPr>
            <p:ph type="title"/>
          </p:nvPr>
        </p:nvSpPr>
        <p:spPr/>
        <p:txBody>
          <a:bodyPr/>
          <a:lstStyle/>
          <a:p>
            <a:r>
              <a:rPr lang="en-US" smtClean="0"/>
              <a:t>Serials Titles</a:t>
            </a:r>
            <a:br>
              <a:rPr lang="en-US" smtClean="0"/>
            </a:br>
            <a:r>
              <a:rPr lang="en-US" sz="3600" smtClean="0"/>
              <a:t>Source: </a:t>
            </a:r>
            <a:r>
              <a:rPr lang="en-US" sz="3600" smtClean="0">
                <a:solidFill>
                  <a:schemeClr val="accent2"/>
                </a:solidFill>
              </a:rPr>
              <a:t>2013 Annual Report</a:t>
            </a:r>
          </a:p>
        </p:txBody>
      </p:sp>
      <p:sp>
        <p:nvSpPr>
          <p:cNvPr id="67587" name="Text Placeholder 6"/>
          <p:cNvSpPr>
            <a:spLocks noGrp="1"/>
          </p:cNvSpPr>
          <p:nvPr>
            <p:ph type="body" idx="1"/>
          </p:nvPr>
        </p:nvSpPr>
        <p:spPr/>
        <p:txBody>
          <a:bodyPr/>
          <a:lstStyle/>
          <a:p>
            <a:r>
              <a:rPr lang="en-US" smtClean="0"/>
              <a:t>AACR2 12.1B7	</a:t>
            </a:r>
          </a:p>
        </p:txBody>
      </p:sp>
      <p:sp>
        <p:nvSpPr>
          <p:cNvPr id="67588" name="Content Placeholder 7"/>
          <p:cNvSpPr>
            <a:spLocks noGrp="1"/>
          </p:cNvSpPr>
          <p:nvPr>
            <p:ph sz="half" idx="2"/>
          </p:nvPr>
        </p:nvSpPr>
        <p:spPr/>
        <p:txBody>
          <a:bodyPr/>
          <a:lstStyle/>
          <a:p>
            <a:pPr marL="0" indent="0">
              <a:buFont typeface="Arial" charset="0"/>
              <a:buNone/>
            </a:pPr>
            <a:r>
              <a:rPr lang="en-US" sz="2800" smtClean="0"/>
              <a:t>245 10 Annual report / ANKOS.</a:t>
            </a:r>
          </a:p>
          <a:p>
            <a:pPr marL="0" indent="0">
              <a:buFont typeface="Arial" charset="0"/>
              <a:buNone/>
            </a:pPr>
            <a:r>
              <a:rPr lang="en-US" sz="2800" smtClean="0"/>
              <a:t>Rather than … Annual report</a:t>
            </a:r>
          </a:p>
        </p:txBody>
      </p:sp>
      <p:sp>
        <p:nvSpPr>
          <p:cNvPr id="67589" name="Text Placeholder 8"/>
          <p:cNvSpPr>
            <a:spLocks noGrp="1"/>
          </p:cNvSpPr>
          <p:nvPr>
            <p:ph type="body" sz="quarter" idx="3"/>
          </p:nvPr>
        </p:nvSpPr>
        <p:spPr/>
        <p:txBody>
          <a:bodyPr/>
          <a:lstStyle/>
          <a:p>
            <a:r>
              <a:rPr lang="en-US" smtClean="0"/>
              <a:t>RDA 2.3.1.4</a:t>
            </a:r>
          </a:p>
        </p:txBody>
      </p:sp>
      <p:sp>
        <p:nvSpPr>
          <p:cNvPr id="67590" name="Content Placeholder 9"/>
          <p:cNvSpPr>
            <a:spLocks noGrp="1"/>
          </p:cNvSpPr>
          <p:nvPr>
            <p:ph sz="quarter" idx="4"/>
          </p:nvPr>
        </p:nvSpPr>
        <p:spPr/>
        <p:txBody>
          <a:bodyPr/>
          <a:lstStyle/>
          <a:p>
            <a:pPr marL="0" indent="0">
              <a:buFont typeface="Arial" charset="0"/>
              <a:buNone/>
            </a:pPr>
            <a:r>
              <a:rPr lang="en-US" sz="2800" smtClean="0"/>
              <a:t>245 10 … Annual report / ANKOS.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mtClean="0"/>
              <a:t>What is FRBR? </a:t>
            </a:r>
            <a:r>
              <a:rPr lang="en-US" sz="3600" smtClean="0"/>
              <a:t>(pronounced “furbur”)</a:t>
            </a:r>
          </a:p>
        </p:txBody>
      </p:sp>
      <p:sp>
        <p:nvSpPr>
          <p:cNvPr id="6147" name="Content Placeholder 2"/>
          <p:cNvSpPr>
            <a:spLocks noGrp="1"/>
          </p:cNvSpPr>
          <p:nvPr>
            <p:ph idx="1"/>
          </p:nvPr>
        </p:nvSpPr>
        <p:spPr/>
        <p:txBody>
          <a:bodyPr/>
          <a:lstStyle/>
          <a:p>
            <a:r>
              <a:rPr lang="en-US" dirty="0" smtClean="0"/>
              <a:t>Functional Requirements for Bibliographic Records</a:t>
            </a:r>
          </a:p>
          <a:p>
            <a:r>
              <a:rPr lang="en-US" dirty="0" smtClean="0"/>
              <a:t>A conceptual model (model of the bibliographic universe) that underlies RDA</a:t>
            </a:r>
          </a:p>
          <a:p>
            <a:r>
              <a:rPr lang="en-US" dirty="0" smtClean="0"/>
              <a:t>FRBR user tasks: Find/Identify/Select/Obtain</a:t>
            </a:r>
          </a:p>
          <a:p>
            <a:r>
              <a:rPr lang="en-US" dirty="0" smtClean="0"/>
              <a:t>FRBR user tasks also called “FISO”</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smtClean="0"/>
              <a:t>Misspellings in Serial Title</a:t>
            </a:r>
          </a:p>
        </p:txBody>
      </p:sp>
      <p:sp>
        <p:nvSpPr>
          <p:cNvPr id="68611" name="Content Placeholder 6"/>
          <p:cNvSpPr>
            <a:spLocks noGrp="1"/>
          </p:cNvSpPr>
          <p:nvPr>
            <p:ph idx="1"/>
          </p:nvPr>
        </p:nvSpPr>
        <p:spPr/>
        <p:txBody>
          <a:bodyPr/>
          <a:lstStyle/>
          <a:p>
            <a:pPr marL="0" indent="0">
              <a:buFont typeface="Arial" charset="0"/>
              <a:buNone/>
            </a:pPr>
            <a:r>
              <a:rPr lang="en-US" dirty="0" smtClean="0"/>
              <a:t>RDA 2.3.1.4 Transcribe title as it appears on the source of information. Exception:  for serials and integrating resources, correct obvious typographical errors, and make a note.</a:t>
            </a:r>
          </a:p>
          <a:p>
            <a:pPr marL="0" indent="0">
              <a:buFont typeface="Arial" charset="0"/>
              <a:buNone/>
            </a:pPr>
            <a:endParaRPr lang="en-US" dirty="0" smtClean="0"/>
          </a:p>
          <a:p>
            <a:pPr marL="0" indent="0">
              <a:buFont typeface="Arial" charset="0"/>
              <a:buNone/>
            </a:pPr>
            <a:r>
              <a:rPr lang="en-US" dirty="0" smtClean="0"/>
              <a:t>245 00 Housing starts</a:t>
            </a:r>
          </a:p>
          <a:p>
            <a:pPr marL="0" indent="0">
              <a:buFont typeface="Arial" charset="0"/>
              <a:buNone/>
            </a:pPr>
            <a:r>
              <a:rPr lang="en-US" dirty="0" smtClean="0"/>
              <a:t>Source of information on v. 1, no. 1 reads: Housing </a:t>
            </a:r>
            <a:r>
              <a:rPr lang="en-US" dirty="0" err="1" smtClean="0">
                <a:solidFill>
                  <a:schemeClr val="accent2"/>
                </a:solidFill>
              </a:rPr>
              <a:t>sarts</a:t>
            </a:r>
            <a:endParaRPr lang="en-US" dirty="0" smtClean="0">
              <a:solidFill>
                <a:schemeClr val="accent2"/>
              </a:solidFill>
            </a:endParaRPr>
          </a:p>
        </p:txBody>
      </p:sp>
    </p:spTree>
    <p:extLst>
      <p:ext uri="{BB962C8B-B14F-4D97-AF65-F5344CB8AC3E}">
        <p14:creationId xmlns:p14="http://schemas.microsoft.com/office/powerpoint/2010/main" val="2197032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smtClean="0"/>
              <a:t>Supplying other title information: do not, except for…</a:t>
            </a:r>
          </a:p>
        </p:txBody>
      </p:sp>
      <p:sp>
        <p:nvSpPr>
          <p:cNvPr id="3" name="Content Placeholder 2"/>
          <p:cNvSpPr>
            <a:spLocks noGrp="1"/>
          </p:cNvSpPr>
          <p:nvPr>
            <p:ph idx="1"/>
          </p:nvPr>
        </p:nvSpPr>
        <p:spPr/>
        <p:txBody>
          <a:bodyPr/>
          <a:lstStyle/>
          <a:p>
            <a:pPr>
              <a:defRPr/>
            </a:pPr>
            <a:endParaRPr lang="en-US" dirty="0" smtClean="0"/>
          </a:p>
          <a:p>
            <a:pPr>
              <a:defRPr/>
            </a:pPr>
            <a:r>
              <a:rPr lang="en-US" dirty="0" smtClean="0"/>
              <a:t>For cartographic resources: RDA 2.3.4.5, to show area covered or the subject</a:t>
            </a:r>
          </a:p>
          <a:p>
            <a:pPr marL="0" indent="0">
              <a:buFont typeface="Arial" charset="0"/>
              <a:buNone/>
              <a:defRPr/>
            </a:pPr>
            <a:r>
              <a:rPr lang="en-US" dirty="0" smtClean="0"/>
              <a:t>245 00 Vegetation : $b [in Botswana]</a:t>
            </a:r>
          </a:p>
          <a:p>
            <a:pPr marL="0" indent="0">
              <a:buFont typeface="Arial" charset="0"/>
              <a:buNone/>
              <a:defRPr/>
            </a:pPr>
            <a:endParaRPr lang="en-US" dirty="0" smtClean="0"/>
          </a:p>
          <a:p>
            <a:pPr>
              <a:defRPr/>
            </a:pPr>
            <a:r>
              <a:rPr lang="en-US" dirty="0" smtClean="0"/>
              <a:t>For moving image resources: RDA 2.3.4.6</a:t>
            </a:r>
          </a:p>
          <a:p>
            <a:pPr marL="0" indent="0">
              <a:buFont typeface="Arial" charset="0"/>
              <a:buNone/>
              <a:defRPr/>
            </a:pPr>
            <a:r>
              <a:rPr lang="en-US" dirty="0" smtClean="0"/>
              <a:t>245 00 Gone with the wind : $b [trailer]</a:t>
            </a:r>
            <a:endParaRPr lang="en-US" dirty="0"/>
          </a:p>
        </p:txBody>
      </p:sp>
    </p:spTree>
    <p:extLst>
      <p:ext uri="{BB962C8B-B14F-4D97-AF65-F5344CB8AC3E}">
        <p14:creationId xmlns:p14="http://schemas.microsoft.com/office/powerpoint/2010/main" val="29963378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smtClean="0"/>
              <a:t>Moving image resources</a:t>
            </a:r>
            <a:br>
              <a:rPr lang="en-US" smtClean="0"/>
            </a:br>
            <a:r>
              <a:rPr lang="en-US" smtClean="0"/>
              <a:t>2.4.11 and 7.4</a:t>
            </a:r>
          </a:p>
        </p:txBody>
      </p:sp>
      <p:sp>
        <p:nvSpPr>
          <p:cNvPr id="70659" name="Content Placeholder 2"/>
          <p:cNvSpPr>
            <a:spLocks noGrp="1"/>
          </p:cNvSpPr>
          <p:nvPr>
            <p:ph idx="1"/>
          </p:nvPr>
        </p:nvSpPr>
        <p:spPr/>
        <p:txBody>
          <a:bodyPr/>
          <a:lstStyle/>
          <a:p>
            <a:r>
              <a:rPr lang="en-US" smtClean="0"/>
              <a:t>Non-cast contributors.  Should people like directors, writers, producers be placed in a note, rather than in the 245 $c, statement of responsibility?</a:t>
            </a:r>
          </a:p>
          <a:p>
            <a:r>
              <a:rPr lang="en-US" smtClean="0"/>
              <a:t>Waiting on “best practices” from OLAC (Online Audiovisual Catalogers)</a:t>
            </a:r>
          </a:p>
          <a:p>
            <a:r>
              <a:rPr lang="en-US" smtClean="0"/>
              <a:t>For now, Sevim recommends continuing AACR2 practice of recording in 245 $c</a:t>
            </a:r>
          </a:p>
        </p:txBody>
      </p:sp>
    </p:spTree>
    <p:extLst>
      <p:ext uri="{BB962C8B-B14F-4D97-AF65-F5344CB8AC3E}">
        <p14:creationId xmlns:p14="http://schemas.microsoft.com/office/powerpoint/2010/main" val="32635175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327" y="152400"/>
            <a:ext cx="8961473" cy="6696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13063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04258"/>
            <a:ext cx="9067800" cy="541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US" smtClean="0"/>
              <a:t>Resource lacking a collective title</a:t>
            </a:r>
          </a:p>
        </p:txBody>
      </p:sp>
      <p:sp>
        <p:nvSpPr>
          <p:cNvPr id="73731" name="Content Placeholder 2"/>
          <p:cNvSpPr>
            <a:spLocks noGrp="1"/>
          </p:cNvSpPr>
          <p:nvPr>
            <p:ph idx="1"/>
          </p:nvPr>
        </p:nvSpPr>
        <p:spPr/>
        <p:txBody>
          <a:bodyPr/>
          <a:lstStyle/>
          <a:p>
            <a:pPr marL="0" indent="0">
              <a:buFont typeface="Arial" charset="0"/>
              <a:buNone/>
            </a:pPr>
            <a:r>
              <a:rPr lang="en-US" smtClean="0"/>
              <a:t>RDA 2.3.2.9: when preparing a comprehensive description for a resource that lacks a collective title, record the titles proper of parts as they appear on the source of information for the resource as a whole.</a:t>
            </a:r>
          </a:p>
          <a:p>
            <a:pPr marL="0" indent="0">
              <a:buFont typeface="Arial" charset="0"/>
              <a:buNone/>
            </a:pPr>
            <a:endParaRPr lang="en-US" smtClean="0"/>
          </a:p>
          <a:p>
            <a:pPr marL="0" indent="0">
              <a:buFont typeface="Arial" charset="0"/>
              <a:buNone/>
            </a:pPr>
            <a:r>
              <a:rPr lang="en-US" smtClean="0"/>
              <a:t>Most frequently, this is relevant for sound recordings of music, but can apply to other formats as well</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3"/>
          <p:cNvSpPr>
            <a:spLocks noGrp="1"/>
          </p:cNvSpPr>
          <p:nvPr>
            <p:ph type="title"/>
          </p:nvPr>
        </p:nvSpPr>
        <p:spPr/>
        <p:txBody>
          <a:bodyPr/>
          <a:lstStyle/>
          <a:p>
            <a:r>
              <a:rPr lang="en-US" sz="4000" smtClean="0"/>
              <a:t>Compilations lacking a collective title </a:t>
            </a:r>
            <a:r>
              <a:rPr lang="en-US" sz="2400" smtClean="0"/>
              <a:t>(from Adam Schiff’s website)</a:t>
            </a:r>
          </a:p>
        </p:txBody>
      </p:sp>
      <p:sp>
        <p:nvSpPr>
          <p:cNvPr id="74755" name="Text Placeholder 4"/>
          <p:cNvSpPr>
            <a:spLocks noGrp="1"/>
          </p:cNvSpPr>
          <p:nvPr>
            <p:ph type="body" idx="1"/>
          </p:nvPr>
        </p:nvSpPr>
        <p:spPr/>
        <p:txBody>
          <a:bodyPr/>
          <a:lstStyle/>
          <a:p>
            <a:r>
              <a:rPr lang="en-US" smtClean="0"/>
              <a:t>AACR2 21.7.C1</a:t>
            </a:r>
          </a:p>
        </p:txBody>
      </p:sp>
      <p:sp>
        <p:nvSpPr>
          <p:cNvPr id="74756" name="Content Placeholder 5"/>
          <p:cNvSpPr>
            <a:spLocks noGrp="1"/>
          </p:cNvSpPr>
          <p:nvPr>
            <p:ph sz="half" idx="2"/>
          </p:nvPr>
        </p:nvSpPr>
        <p:spPr>
          <a:xfrm>
            <a:off x="457200" y="2174875"/>
            <a:ext cx="3962400" cy="4378325"/>
          </a:xfrm>
        </p:spPr>
        <p:txBody>
          <a:bodyPr/>
          <a:lstStyle/>
          <a:p>
            <a:pPr marL="0" indent="0">
              <a:buFont typeface="Arial" charset="0"/>
              <a:buNone/>
            </a:pPr>
            <a:r>
              <a:rPr lang="en-US" dirty="0" smtClean="0">
                <a:solidFill>
                  <a:srgbClr val="0070C0"/>
                </a:solidFill>
              </a:rPr>
              <a:t>100 1   Baden, Conrad.</a:t>
            </a:r>
          </a:p>
          <a:p>
            <a:pPr marL="0" indent="0">
              <a:buFont typeface="Arial" charset="0"/>
              <a:buNone/>
            </a:pPr>
            <a:r>
              <a:rPr lang="en-US" dirty="0" smtClean="0">
                <a:solidFill>
                  <a:srgbClr val="0070C0"/>
                </a:solidFill>
              </a:rPr>
              <a:t>240 10 Symphonies, $n no. 6</a:t>
            </a:r>
          </a:p>
          <a:p>
            <a:pPr marL="0" indent="0">
              <a:buFont typeface="Arial" charset="0"/>
              <a:buNone/>
            </a:pPr>
            <a:r>
              <a:rPr lang="en-US" dirty="0" smtClean="0"/>
              <a:t>245 10 </a:t>
            </a:r>
            <a:r>
              <a:rPr lang="en-US" dirty="0" err="1" smtClean="0"/>
              <a:t>Sinfonia</a:t>
            </a:r>
            <a:r>
              <a:rPr lang="en-US" dirty="0" smtClean="0"/>
              <a:t> </a:t>
            </a:r>
            <a:r>
              <a:rPr lang="en-US" dirty="0" err="1" smtClean="0"/>
              <a:t>espressiva</a:t>
            </a:r>
            <a:r>
              <a:rPr lang="en-US" dirty="0" smtClean="0"/>
              <a:t> $h [sound recording] /$c Conrad Baden. Symphony no. 3, op. 26 / </a:t>
            </a:r>
            <a:r>
              <a:rPr lang="en-US" dirty="0" err="1" smtClean="0"/>
              <a:t>Hallvard</a:t>
            </a:r>
            <a:r>
              <a:rPr lang="en-US" dirty="0" smtClean="0"/>
              <a:t> </a:t>
            </a:r>
            <a:r>
              <a:rPr lang="en-US" dirty="0" err="1" smtClean="0"/>
              <a:t>Johnsen</a:t>
            </a:r>
            <a:r>
              <a:rPr lang="en-US" dirty="0" smtClean="0"/>
              <a:t>. Symphony no. 2 / </a:t>
            </a:r>
            <a:r>
              <a:rPr lang="en-US" dirty="0" err="1" smtClean="0"/>
              <a:t>Bjarne</a:t>
            </a:r>
            <a:r>
              <a:rPr lang="en-US" dirty="0" smtClean="0"/>
              <a:t> </a:t>
            </a:r>
            <a:r>
              <a:rPr lang="en-US" dirty="0" err="1" smtClean="0"/>
              <a:t>Bustad</a:t>
            </a:r>
            <a:r>
              <a:rPr lang="en-US" dirty="0" smtClean="0"/>
              <a:t>.</a:t>
            </a:r>
          </a:p>
          <a:p>
            <a:pPr marL="0" indent="0">
              <a:buFont typeface="Arial" charset="0"/>
              <a:buNone/>
            </a:pPr>
            <a:r>
              <a:rPr lang="en-US" dirty="0" smtClean="0"/>
              <a:t>700 12 </a:t>
            </a:r>
            <a:r>
              <a:rPr lang="en-US" dirty="0" err="1" smtClean="0"/>
              <a:t>Johnsen</a:t>
            </a:r>
            <a:r>
              <a:rPr lang="en-US" dirty="0" smtClean="0"/>
              <a:t>, </a:t>
            </a:r>
            <a:r>
              <a:rPr lang="en-US" dirty="0" err="1" smtClean="0"/>
              <a:t>Hallvard</a:t>
            </a:r>
            <a:r>
              <a:rPr lang="en-US" dirty="0" smtClean="0"/>
              <a:t>. $t Symphonies, $no. 3, op. 26.</a:t>
            </a:r>
          </a:p>
          <a:p>
            <a:pPr marL="0" indent="0">
              <a:buFont typeface="Arial" charset="0"/>
              <a:buNone/>
            </a:pPr>
            <a:r>
              <a:rPr lang="en-US" dirty="0" smtClean="0"/>
              <a:t>700 12 </a:t>
            </a:r>
            <a:r>
              <a:rPr lang="en-US" dirty="0" err="1" smtClean="0"/>
              <a:t>Brustad</a:t>
            </a:r>
            <a:r>
              <a:rPr lang="en-US" dirty="0" smtClean="0"/>
              <a:t>, </a:t>
            </a:r>
            <a:r>
              <a:rPr lang="en-US" dirty="0" err="1" smtClean="0"/>
              <a:t>Bjarne</a:t>
            </a:r>
            <a:r>
              <a:rPr lang="en-US" dirty="0" smtClean="0"/>
              <a:t>. $t Symphonies, $n no. 2.</a:t>
            </a:r>
          </a:p>
        </p:txBody>
      </p:sp>
      <p:sp>
        <p:nvSpPr>
          <p:cNvPr id="74757" name="Text Placeholder 6"/>
          <p:cNvSpPr>
            <a:spLocks noGrp="1"/>
          </p:cNvSpPr>
          <p:nvPr>
            <p:ph type="body" sz="quarter" idx="3"/>
          </p:nvPr>
        </p:nvSpPr>
        <p:spPr/>
        <p:txBody>
          <a:bodyPr/>
          <a:lstStyle/>
          <a:p>
            <a:r>
              <a:rPr lang="en-US" smtClean="0"/>
              <a:t>RDA 6.37.1.4, 17.8, 24.5.1.3</a:t>
            </a:r>
          </a:p>
        </p:txBody>
      </p:sp>
      <p:sp>
        <p:nvSpPr>
          <p:cNvPr id="74758" name="Content Placeholder 7"/>
          <p:cNvSpPr>
            <a:spLocks noGrp="1"/>
          </p:cNvSpPr>
          <p:nvPr>
            <p:ph sz="quarter" idx="4"/>
          </p:nvPr>
        </p:nvSpPr>
        <p:spPr>
          <a:xfrm>
            <a:off x="4645025" y="2174875"/>
            <a:ext cx="4346575" cy="4683125"/>
          </a:xfrm>
        </p:spPr>
        <p:txBody>
          <a:bodyPr/>
          <a:lstStyle/>
          <a:p>
            <a:pPr marL="0" indent="0">
              <a:buFont typeface="Arial" charset="0"/>
              <a:buNone/>
            </a:pPr>
            <a:r>
              <a:rPr lang="en-US" smtClean="0"/>
              <a:t>245 </a:t>
            </a:r>
            <a:r>
              <a:rPr lang="en-US" smtClean="0">
                <a:solidFill>
                  <a:schemeClr val="accent2"/>
                </a:solidFill>
              </a:rPr>
              <a:t>0</a:t>
            </a:r>
            <a:r>
              <a:rPr lang="en-US" smtClean="0"/>
              <a:t>0 Sinfonia espressiva /$c Conrad Baden. Symphony no. 3, op. 26 / Hallvard Johnsen. Symphony no. 2 / Bjarne Bustad.</a:t>
            </a:r>
          </a:p>
          <a:p>
            <a:pPr marL="0" indent="0">
              <a:buFont typeface="Arial" charset="0"/>
              <a:buNone/>
            </a:pPr>
            <a:r>
              <a:rPr lang="en-US" smtClean="0">
                <a:solidFill>
                  <a:schemeClr val="accent2"/>
                </a:solidFill>
              </a:rPr>
              <a:t>700 12   Baden, Conrad. $t Symphonies, $n no. 6.</a:t>
            </a:r>
          </a:p>
          <a:p>
            <a:pPr marL="0" indent="0">
              <a:buFont typeface="Arial" charset="0"/>
              <a:buNone/>
            </a:pPr>
            <a:r>
              <a:rPr lang="en-US" smtClean="0"/>
              <a:t>700 12 Johnsen, Hallvard. $t Symphonies, $no. 3, op. 26.</a:t>
            </a:r>
          </a:p>
          <a:p>
            <a:pPr marL="0" indent="0">
              <a:buFont typeface="Arial" charset="0"/>
              <a:buNone/>
            </a:pPr>
            <a:r>
              <a:rPr lang="en-US" smtClean="0"/>
              <a:t>700 12 Brustad, Bjarne. $t Symphonies, $n no. 2.</a:t>
            </a:r>
          </a:p>
          <a:p>
            <a:pPr marL="0" indent="0">
              <a:buFont typeface="Arial" charset="0"/>
              <a:buNone/>
            </a:pPr>
            <a:endParaRPr lang="en-US" smtClean="0"/>
          </a:p>
        </p:txBody>
      </p:sp>
    </p:spTree>
    <p:extLst>
      <p:ext uri="{BB962C8B-B14F-4D97-AF65-F5344CB8AC3E}">
        <p14:creationId xmlns:p14="http://schemas.microsoft.com/office/powerpoint/2010/main" val="309436920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52" y="609600"/>
            <a:ext cx="9144000" cy="546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961" y="304800"/>
            <a:ext cx="902704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
            <a:ext cx="9250326" cy="552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0094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t>WEMI = </a:t>
            </a:r>
            <a:r>
              <a:rPr lang="en-US" sz="2800" smtClean="0"/>
              <a:t>Works, Expressions, Manifestations, Items</a:t>
            </a:r>
          </a:p>
        </p:txBody>
      </p:sp>
      <p:sp>
        <p:nvSpPr>
          <p:cNvPr id="7171" name="Content Placeholder 2"/>
          <p:cNvSpPr>
            <a:spLocks noGrp="1"/>
          </p:cNvSpPr>
          <p:nvPr>
            <p:ph idx="1"/>
          </p:nvPr>
        </p:nvSpPr>
        <p:spPr/>
        <p:txBody>
          <a:bodyPr/>
          <a:lstStyle/>
          <a:p>
            <a:pPr>
              <a:buFont typeface="Arial" charset="0"/>
              <a:buNone/>
            </a:pPr>
            <a:r>
              <a:rPr lang="en-US" dirty="0" smtClean="0"/>
              <a:t>Work = ideas in a person’s head, the original story, as in Romeo and Juliet</a:t>
            </a:r>
          </a:p>
          <a:p>
            <a:pPr>
              <a:buFont typeface="Arial" charset="0"/>
              <a:buNone/>
            </a:pPr>
            <a:r>
              <a:rPr lang="en-US" dirty="0" smtClean="0"/>
              <a:t>Expression = a specific text and language, as in a Turkish translation of Romeo and Juliet</a:t>
            </a:r>
          </a:p>
          <a:p>
            <a:pPr>
              <a:buFont typeface="Arial" charset="0"/>
              <a:buNone/>
            </a:pPr>
            <a:r>
              <a:rPr lang="en-US" dirty="0" smtClean="0"/>
              <a:t>Manifestation = a particular publication. </a:t>
            </a:r>
            <a:r>
              <a:rPr lang="en-US" smtClean="0"/>
              <a:t>Penguin Book’s 2011 </a:t>
            </a:r>
            <a:r>
              <a:rPr lang="en-US" dirty="0" smtClean="0"/>
              <a:t>publication of Romeo + Juliet</a:t>
            </a:r>
          </a:p>
          <a:p>
            <a:pPr>
              <a:buFont typeface="Arial" charset="0"/>
              <a:buNone/>
            </a:pPr>
            <a:r>
              <a:rPr lang="en-US" dirty="0" smtClean="0"/>
              <a:t>Item = one copy of a manifestation, a physical book (or DVD, or CD…)</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89" y="381000"/>
            <a:ext cx="9122735"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00133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91" y="228600"/>
            <a:ext cx="9122735"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507321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US" dirty="0" smtClean="0"/>
              <a:t>For more information…</a:t>
            </a:r>
          </a:p>
        </p:txBody>
      </p:sp>
      <p:sp>
        <p:nvSpPr>
          <p:cNvPr id="3" name="Content Placeholder 2"/>
          <p:cNvSpPr>
            <a:spLocks noGrp="1"/>
          </p:cNvSpPr>
          <p:nvPr>
            <p:ph idx="1"/>
          </p:nvPr>
        </p:nvSpPr>
        <p:spPr>
          <a:xfrm>
            <a:off x="457200" y="1600200"/>
            <a:ext cx="8153400" cy="4800600"/>
          </a:xfrm>
        </p:spPr>
        <p:txBody>
          <a:bodyPr/>
          <a:lstStyle/>
          <a:p>
            <a:pPr marL="0" indent="0">
              <a:buNone/>
            </a:pPr>
            <a:r>
              <a:rPr lang="en-US" sz="2400" b="1" dirty="0"/>
              <a:t>Website of Adam Schiff, University of Washington</a:t>
            </a:r>
            <a:endParaRPr lang="en-US" sz="2400" dirty="0"/>
          </a:p>
          <a:p>
            <a:pPr marL="0" indent="0">
              <a:buNone/>
            </a:pPr>
            <a:r>
              <a:rPr lang="en-US" sz="2400" u="sng" dirty="0">
                <a:hlinkClick r:id="rId3"/>
              </a:rPr>
              <a:t>http://faculty.washington.edu/aschiff</a:t>
            </a:r>
            <a:r>
              <a:rPr lang="en-US" sz="2400" u="sng" dirty="0" smtClean="0">
                <a:hlinkClick r:id="rId3"/>
              </a:rPr>
              <a:t>/</a:t>
            </a:r>
            <a:r>
              <a:rPr lang="en-US" sz="2400" u="sng" dirty="0"/>
              <a:t> </a:t>
            </a:r>
          </a:p>
          <a:p>
            <a:pPr marL="0" indent="0">
              <a:buNone/>
            </a:pPr>
            <a:r>
              <a:rPr lang="en-US" sz="2400" dirty="0" smtClean="0"/>
              <a:t>Then “RDA Presentations”</a:t>
            </a:r>
            <a:endParaRPr lang="en-US" sz="2400" dirty="0"/>
          </a:p>
          <a:p>
            <a:r>
              <a:rPr lang="en-US" sz="2400" dirty="0" smtClean="0"/>
              <a:t>“</a:t>
            </a:r>
            <a:r>
              <a:rPr lang="en-US" sz="2400" dirty="0"/>
              <a:t>Changes from AACR2 to RDA: A Comparison of Examples, Part I: </a:t>
            </a:r>
            <a:r>
              <a:rPr lang="en-US" sz="2400" b="1" dirty="0"/>
              <a:t>Description</a:t>
            </a:r>
            <a:r>
              <a:rPr lang="en-US" sz="2400" dirty="0" smtClean="0"/>
              <a:t>”</a:t>
            </a:r>
            <a:endParaRPr lang="en-US" sz="2400" dirty="0"/>
          </a:p>
          <a:p>
            <a:pPr marL="0" indent="0">
              <a:buNone/>
            </a:pPr>
            <a:r>
              <a:rPr lang="en-US" sz="2400" dirty="0"/>
              <a:t> </a:t>
            </a:r>
          </a:p>
          <a:p>
            <a:r>
              <a:rPr lang="en-US" sz="2400" dirty="0"/>
              <a:t>For information about RDA in </a:t>
            </a:r>
            <a:r>
              <a:rPr lang="en-US" sz="2400" b="1" dirty="0"/>
              <a:t>Access Points </a:t>
            </a:r>
            <a:r>
              <a:rPr lang="en-US" sz="2400" dirty="0"/>
              <a:t>in records (the portions under authority control, like authors, conference names, series, subject headings) </a:t>
            </a:r>
            <a:r>
              <a:rPr lang="en-US" sz="2400" dirty="0" smtClean="0"/>
              <a:t>see “Changes </a:t>
            </a:r>
            <a:r>
              <a:rPr lang="en-US" sz="2400" dirty="0"/>
              <a:t>from AACR2 to RDA: A Comparison of Examples, Part 2: </a:t>
            </a:r>
            <a:r>
              <a:rPr lang="en-US" sz="2400" b="1" dirty="0"/>
              <a:t>Access Points</a:t>
            </a:r>
            <a:r>
              <a:rPr lang="en-US" sz="2400" dirty="0" smtClean="0"/>
              <a:t>”</a:t>
            </a:r>
            <a:endParaRPr lang="en-US" sz="2400"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US" smtClean="0"/>
              <a:t>Fictional entities can be considered creators</a:t>
            </a:r>
          </a:p>
        </p:txBody>
      </p:sp>
      <p:sp>
        <p:nvSpPr>
          <p:cNvPr id="82947" name="Text Placeholder 1"/>
          <p:cNvSpPr>
            <a:spLocks noGrp="1"/>
          </p:cNvSpPr>
          <p:nvPr>
            <p:ph type="body" idx="1"/>
          </p:nvPr>
        </p:nvSpPr>
        <p:spPr/>
        <p:txBody>
          <a:bodyPr/>
          <a:lstStyle/>
          <a:p>
            <a:r>
              <a:rPr lang="en-US" smtClean="0"/>
              <a:t>AACR2 21.4C1</a:t>
            </a:r>
          </a:p>
        </p:txBody>
      </p:sp>
      <p:sp>
        <p:nvSpPr>
          <p:cNvPr id="82948" name="Content Placeholder 6"/>
          <p:cNvSpPr>
            <a:spLocks noGrp="1"/>
          </p:cNvSpPr>
          <p:nvPr>
            <p:ph sz="half" idx="2"/>
          </p:nvPr>
        </p:nvSpPr>
        <p:spPr/>
        <p:txBody>
          <a:bodyPr/>
          <a:lstStyle/>
          <a:p>
            <a:pPr marL="0" indent="0">
              <a:buFont typeface="Arial" charset="0"/>
              <a:buNone/>
            </a:pPr>
            <a:r>
              <a:rPr lang="en-US" smtClean="0"/>
              <a:t>100 1   Daniels, Cynthia.</a:t>
            </a:r>
          </a:p>
          <a:p>
            <a:pPr marL="0" indent="0">
              <a:buFont typeface="Arial" charset="0"/>
              <a:buNone/>
            </a:pPr>
            <a:r>
              <a:rPr lang="en-US" smtClean="0"/>
              <a:t>245 10 It’s not easy being green /$c by Kermit the Frog as told to Cynthia Daniels.</a:t>
            </a:r>
          </a:p>
        </p:txBody>
      </p:sp>
      <p:sp>
        <p:nvSpPr>
          <p:cNvPr id="82949" name="Text Placeholder 2"/>
          <p:cNvSpPr>
            <a:spLocks noGrp="1"/>
          </p:cNvSpPr>
          <p:nvPr>
            <p:ph type="body" sz="quarter" idx="3"/>
          </p:nvPr>
        </p:nvSpPr>
        <p:spPr/>
        <p:txBody>
          <a:bodyPr/>
          <a:lstStyle/>
          <a:p>
            <a:r>
              <a:rPr lang="en-US" smtClean="0"/>
              <a:t>RDA 9.0, 19.2, 18.5</a:t>
            </a:r>
          </a:p>
        </p:txBody>
      </p:sp>
      <p:sp>
        <p:nvSpPr>
          <p:cNvPr id="82950" name="Content Placeholder 3"/>
          <p:cNvSpPr>
            <a:spLocks noGrp="1"/>
          </p:cNvSpPr>
          <p:nvPr>
            <p:ph sz="quarter" idx="4"/>
          </p:nvPr>
        </p:nvSpPr>
        <p:spPr/>
        <p:txBody>
          <a:bodyPr/>
          <a:lstStyle/>
          <a:p>
            <a:pPr marL="0" indent="0">
              <a:buFont typeface="Arial" charset="0"/>
              <a:buNone/>
            </a:pPr>
            <a:r>
              <a:rPr lang="en-US" smtClean="0"/>
              <a:t>100 1   Kermit, $c the Frog, $e author</a:t>
            </a:r>
          </a:p>
          <a:p>
            <a:pPr marL="0" indent="0">
              <a:buFont typeface="Arial" charset="0"/>
              <a:buNone/>
            </a:pPr>
            <a:r>
              <a:rPr lang="en-US" smtClean="0"/>
              <a:t>245 10 It’s not easy being green /$c by Kermit the Frog as told to Cynthia Daniels.</a:t>
            </a:r>
          </a:p>
          <a:p>
            <a:pPr marL="0" indent="0">
              <a:buFont typeface="Arial" charset="0"/>
              <a:buNone/>
            </a:pPr>
            <a:r>
              <a:rPr lang="en-US" smtClean="0"/>
              <a:t>700 1   Daniels, Cynthia, $e author.</a:t>
            </a:r>
          </a:p>
          <a:p>
            <a:pPr marL="0" indent="0">
              <a:buFont typeface="Arial" charset="0"/>
              <a:buNone/>
            </a:pPr>
            <a:endParaRPr lang="en-US" smtClean="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534650" cy="844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469479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ctrTitle"/>
          </p:nvPr>
        </p:nvSpPr>
        <p:spPr>
          <a:xfrm>
            <a:off x="609600" y="152400"/>
            <a:ext cx="7848600" cy="3124200"/>
          </a:xfrm>
        </p:spPr>
        <p:txBody>
          <a:bodyPr/>
          <a:lstStyle/>
          <a:p>
            <a:pPr eaLnBrk="1" hangingPunct="1"/>
            <a:r>
              <a:rPr lang="en-US" smtClean="0"/>
              <a:t/>
            </a:r>
            <a:br>
              <a:rPr lang="en-US" smtClean="0"/>
            </a:br>
            <a:r>
              <a:rPr lang="en-US" smtClean="0"/>
              <a:t>Are </a:t>
            </a:r>
            <a:r>
              <a:rPr lang="en-US" dirty="0"/>
              <a:t>you Ready? RDA Basics for Copy Catalogers</a:t>
            </a:r>
            <a:r>
              <a:rPr lang="en-US" dirty="0" smtClean="0"/>
              <a:t/>
            </a:r>
            <a:br>
              <a:rPr lang="en-US" dirty="0" smtClean="0"/>
            </a:br>
            <a:r>
              <a:rPr lang="en-US" sz="3600" dirty="0" smtClean="0"/>
              <a:t>pt. 2: Preparing a Technical Services Department</a:t>
            </a:r>
            <a:br>
              <a:rPr lang="en-US" sz="3600" dirty="0" smtClean="0"/>
            </a:br>
            <a:r>
              <a:rPr lang="en-US" sz="3200" dirty="0" smtClean="0"/>
              <a:t/>
            </a:r>
            <a:br>
              <a:rPr lang="en-US" sz="3200" dirty="0" smtClean="0"/>
            </a:br>
            <a:endParaRPr lang="en-US" sz="3200" dirty="0" smtClean="0"/>
          </a:p>
        </p:txBody>
      </p:sp>
      <p:sp>
        <p:nvSpPr>
          <p:cNvPr id="3" name="Subtitle 2"/>
          <p:cNvSpPr>
            <a:spLocks noGrp="1"/>
          </p:cNvSpPr>
          <p:nvPr>
            <p:ph type="subTitle" idx="1"/>
          </p:nvPr>
        </p:nvSpPr>
        <p:spPr>
          <a:xfrm>
            <a:off x="1219200" y="3810000"/>
            <a:ext cx="6553200" cy="2133600"/>
          </a:xfrm>
        </p:spPr>
        <p:txBody>
          <a:bodyPr rtlCol="0">
            <a:normAutofit fontScale="85000" lnSpcReduction="20000"/>
          </a:bodyPr>
          <a:lstStyle/>
          <a:p>
            <a:pPr eaLnBrk="1" fontAlgn="auto" hangingPunct="1">
              <a:spcAft>
                <a:spcPts val="0"/>
              </a:spcAft>
              <a:defRPr/>
            </a:pPr>
            <a:r>
              <a:rPr lang="en-US" dirty="0" err="1">
                <a:solidFill>
                  <a:schemeClr val="tx1"/>
                </a:solidFill>
              </a:rPr>
              <a:t>Sevim</a:t>
            </a:r>
            <a:r>
              <a:rPr lang="en-US" dirty="0">
                <a:solidFill>
                  <a:schemeClr val="tx1"/>
                </a:solidFill>
              </a:rPr>
              <a:t> McCutcheon, Catalog Librarian; Assistant Professor</a:t>
            </a:r>
          </a:p>
          <a:p>
            <a:pPr eaLnBrk="1" fontAlgn="auto" hangingPunct="1">
              <a:spcAft>
                <a:spcPts val="0"/>
              </a:spcAft>
              <a:defRPr/>
            </a:pPr>
            <a:r>
              <a:rPr lang="en-US" dirty="0">
                <a:solidFill>
                  <a:schemeClr val="tx1"/>
                </a:solidFill>
              </a:rPr>
              <a:t>Kent State University, Kent, Ohio, USA</a:t>
            </a:r>
          </a:p>
          <a:p>
            <a:pPr eaLnBrk="1" fontAlgn="auto" hangingPunct="1">
              <a:spcAft>
                <a:spcPts val="0"/>
              </a:spcAft>
              <a:defRPr/>
            </a:pPr>
            <a:r>
              <a:rPr lang="en-US" dirty="0">
                <a:solidFill>
                  <a:schemeClr val="tx1"/>
                </a:solidFill>
                <a:hlinkClick r:id="rId3"/>
              </a:rPr>
              <a:t>Lmccutch@kent.edu</a:t>
            </a:r>
            <a:endParaRPr lang="en-US" dirty="0">
              <a:solidFill>
                <a:schemeClr val="tx1"/>
              </a:solidFill>
            </a:endParaRPr>
          </a:p>
          <a:p>
            <a:pPr eaLnBrk="1" fontAlgn="auto" hangingPunct="1">
              <a:spcAft>
                <a:spcPts val="0"/>
              </a:spcAft>
              <a:defRPr/>
            </a:pPr>
            <a:r>
              <a:rPr lang="en-US" dirty="0" smtClean="0">
                <a:solidFill>
                  <a:schemeClr val="tx1"/>
                </a:solidFill>
              </a:rPr>
              <a:t>330-672-1703</a:t>
            </a:r>
            <a:endParaRPr lang="en-US" dirty="0">
              <a:solidFill>
                <a:schemeClr val="tx1"/>
              </a:solidFill>
            </a:endParaRPr>
          </a:p>
          <a:p>
            <a:pPr eaLnBrk="1" fontAlgn="auto" hangingPunct="1">
              <a:spcAft>
                <a:spcPts val="0"/>
              </a:spcAft>
              <a:buFont typeface="Arial" pitchFamily="34" charset="0"/>
              <a:buNone/>
              <a:defRPr/>
            </a:pPr>
            <a:endParaRPr lang="en-US" dirty="0" smtClean="0">
              <a:solidFill>
                <a:schemeClr val="tx1"/>
              </a:solidFill>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r>
              <a:rPr lang="en-US" smtClean="0"/>
              <a:t>Three questions </a:t>
            </a:r>
          </a:p>
        </p:txBody>
      </p:sp>
      <p:sp>
        <p:nvSpPr>
          <p:cNvPr id="88067" name="Content Placeholder 2"/>
          <p:cNvSpPr>
            <a:spLocks noGrp="1"/>
          </p:cNvSpPr>
          <p:nvPr>
            <p:ph idx="1"/>
          </p:nvPr>
        </p:nvSpPr>
        <p:spPr>
          <a:xfrm>
            <a:off x="457200" y="1600200"/>
            <a:ext cx="8305800" cy="4953000"/>
          </a:xfrm>
        </p:spPr>
        <p:txBody>
          <a:bodyPr/>
          <a:lstStyle/>
          <a:p>
            <a:pPr>
              <a:defRPr/>
            </a:pPr>
            <a:r>
              <a:rPr lang="en-US" dirty="0" smtClean="0"/>
              <a:t>How can you prepare your library catalog for RDA?</a:t>
            </a:r>
          </a:p>
          <a:p>
            <a:pPr marL="0" indent="0">
              <a:buFont typeface="Arial" charset="0"/>
              <a:buNone/>
              <a:defRPr/>
            </a:pPr>
            <a:endParaRPr lang="en-US" dirty="0" smtClean="0"/>
          </a:p>
          <a:p>
            <a:pPr>
              <a:defRPr/>
            </a:pPr>
            <a:r>
              <a:rPr lang="en-US" dirty="0" smtClean="0"/>
              <a:t>How can you become informed and knowledgeable about RDA?</a:t>
            </a:r>
          </a:p>
          <a:p>
            <a:pPr marL="0" indent="0">
              <a:buFont typeface="Arial" charset="0"/>
              <a:buNone/>
              <a:defRPr/>
            </a:pPr>
            <a:endParaRPr lang="en-US" dirty="0" smtClean="0"/>
          </a:p>
          <a:p>
            <a:pPr>
              <a:defRPr/>
            </a:pPr>
            <a:r>
              <a:rPr lang="en-US" dirty="0" smtClean="0"/>
              <a:t>How can you help others get ready for RDA?</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r>
              <a:rPr lang="en-US" smtClean="0"/>
              <a:t>Technological side</a:t>
            </a:r>
          </a:p>
        </p:txBody>
      </p:sp>
      <p:sp>
        <p:nvSpPr>
          <p:cNvPr id="90115" name="Content Placeholder 2"/>
          <p:cNvSpPr>
            <a:spLocks noGrp="1"/>
          </p:cNvSpPr>
          <p:nvPr>
            <p:ph idx="1"/>
          </p:nvPr>
        </p:nvSpPr>
        <p:spPr>
          <a:xfrm>
            <a:off x="457200" y="1600200"/>
            <a:ext cx="8229600" cy="4876800"/>
          </a:xfrm>
        </p:spPr>
        <p:txBody>
          <a:bodyPr/>
          <a:lstStyle/>
          <a:p>
            <a:pPr>
              <a:defRPr/>
            </a:pPr>
            <a:r>
              <a:rPr lang="en-US" dirty="0" smtClean="0"/>
              <a:t>Contact your vendor, make sure the system will load, index and manipulate new fields and subfields properly</a:t>
            </a:r>
          </a:p>
          <a:p>
            <a:pPr marL="0" indent="0">
              <a:buFont typeface="Arial" charset="0"/>
              <a:buNone/>
              <a:defRPr/>
            </a:pPr>
            <a:endParaRPr lang="en-US" dirty="0" smtClean="0"/>
          </a:p>
          <a:p>
            <a:pPr>
              <a:defRPr/>
            </a:pPr>
            <a:r>
              <a:rPr lang="en-US" dirty="0" smtClean="0"/>
              <a:t>Decide which and how much of the new fields to display to the public</a:t>
            </a:r>
          </a:p>
          <a:p>
            <a:pPr marL="0" indent="0">
              <a:buNone/>
              <a:defRPr/>
            </a:pPr>
            <a:endParaRPr lang="en-US" dirty="0" smtClean="0"/>
          </a:p>
          <a:p>
            <a:pPr lvl="1">
              <a:buFont typeface="Arial" charset="0"/>
              <a:buNone/>
              <a:defRPr/>
            </a:pPr>
            <a:endParaRPr lang="en-US" dirty="0" smtClean="0"/>
          </a:p>
          <a:p>
            <a:pPr lvl="1">
              <a:buFont typeface="Arial" charset="0"/>
              <a:buNone/>
              <a:defRPr/>
            </a:pPr>
            <a:endParaRPr lang="en-US" dirty="0" smtClean="0"/>
          </a:p>
          <a:p>
            <a:pPr lvl="1">
              <a:buFont typeface="Arial" charset="0"/>
              <a:buNone/>
              <a:defRPr/>
            </a:pPr>
            <a:endParaRPr lang="en-US" dirty="0" smtClean="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r>
              <a:rPr lang="en-US" dirty="0" smtClean="0"/>
              <a:t>RDA in Public View</a:t>
            </a:r>
          </a:p>
        </p:txBody>
      </p:sp>
      <p:sp>
        <p:nvSpPr>
          <p:cNvPr id="94211" name="Content Placeholder 2"/>
          <p:cNvSpPr>
            <a:spLocks noGrp="1"/>
          </p:cNvSpPr>
          <p:nvPr>
            <p:ph idx="1"/>
          </p:nvPr>
        </p:nvSpPr>
        <p:spPr>
          <a:xfrm>
            <a:off x="457200" y="1600200"/>
            <a:ext cx="8305800" cy="4724400"/>
          </a:xfrm>
        </p:spPr>
        <p:txBody>
          <a:bodyPr/>
          <a:lstStyle/>
          <a:p>
            <a:r>
              <a:rPr lang="en-US" sz="3600" dirty="0" smtClean="0"/>
              <a:t>Display </a:t>
            </a:r>
            <a:r>
              <a:rPr lang="en-US" sz="3600" dirty="0"/>
              <a:t>and Labeling issues</a:t>
            </a:r>
            <a:endParaRPr lang="en-US" sz="3600" dirty="0" smtClean="0"/>
          </a:p>
          <a:p>
            <a:pPr lvl="1"/>
            <a:r>
              <a:rPr lang="en-US" sz="3600" dirty="0" smtClean="0"/>
              <a:t>264 field</a:t>
            </a:r>
          </a:p>
          <a:p>
            <a:pPr lvl="1"/>
            <a:r>
              <a:rPr lang="en-US" sz="3600" dirty="0" smtClean="0"/>
              <a:t>336, 337, 338 fields</a:t>
            </a:r>
          </a:p>
          <a:p>
            <a:r>
              <a:rPr lang="en-US" sz="3600" dirty="0" smtClean="0"/>
              <a:t>Sadly, vendors haven’t created cute little icons for 336-338 yet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2261" y="4786107"/>
            <a:ext cx="2809875"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799" y="4924633"/>
            <a:ext cx="1524001" cy="1524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935666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04800"/>
            <a:ext cx="85344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p:cNvSpPr/>
          <p:nvPr/>
        </p:nvSpPr>
        <p:spPr>
          <a:xfrm>
            <a:off x="1371600" y="5562600"/>
            <a:ext cx="1981200" cy="60960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1371600" y="3505200"/>
            <a:ext cx="4114800" cy="41910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6434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t/>
            </a:r>
            <a:br>
              <a:rPr lang="en-US" smtClean="0"/>
            </a:br>
            <a:r>
              <a:rPr lang="en-US" smtClean="0"/>
              <a:t>WEMI = </a:t>
            </a:r>
            <a:r>
              <a:rPr lang="en-US" sz="2800" smtClean="0"/>
              <a:t>Works, Expressions, Manifestations, Items</a:t>
            </a:r>
            <a:br>
              <a:rPr lang="en-US" sz="2800" smtClean="0"/>
            </a:br>
            <a:r>
              <a:rPr lang="en-US" sz="1800" smtClean="0"/>
              <a:t>(Picture from Tillett’s “What is FRBR?”)</a:t>
            </a:r>
            <a:r>
              <a:rPr lang="en-US" smtClean="0"/>
              <a:t/>
            </a:r>
            <a:br>
              <a:rPr lang="en-US" smtClean="0"/>
            </a:br>
            <a:endParaRPr lang="en-US" smtClean="0"/>
          </a:p>
        </p:txBody>
      </p:sp>
      <p:pic>
        <p:nvPicPr>
          <p:cNvPr id="9219"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566863" y="1600200"/>
            <a:ext cx="6010275" cy="4525963"/>
          </a:xfrm>
          <a:noFill/>
        </p:spPr>
      </p:pic>
    </p:spTree>
    <p:extLst>
      <p:ext uri="{BB962C8B-B14F-4D97-AF65-F5344CB8AC3E}">
        <p14:creationId xmlns:p14="http://schemas.microsoft.com/office/powerpoint/2010/main" val="256415072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04800"/>
            <a:ext cx="88392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9144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flipV="1">
            <a:off x="533400" y="3086100"/>
            <a:ext cx="6400800" cy="4191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flipV="1">
            <a:off x="228600" y="5410200"/>
            <a:ext cx="5257800" cy="3048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292318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6" y="152400"/>
            <a:ext cx="902208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593366" y="2057400"/>
            <a:ext cx="6493234" cy="3048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593366" y="4648200"/>
            <a:ext cx="4512034" cy="2667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367360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61925"/>
            <a:ext cx="8991600" cy="561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420757" y="2438400"/>
            <a:ext cx="6818243" cy="6096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flipV="1">
            <a:off x="609600" y="5105400"/>
            <a:ext cx="4648200" cy="3048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941900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p:txBody>
          <a:bodyPr/>
          <a:lstStyle/>
          <a:p>
            <a:r>
              <a:rPr lang="en-US" smtClean="0"/>
              <a:t>People side</a:t>
            </a:r>
          </a:p>
        </p:txBody>
      </p:sp>
      <p:sp>
        <p:nvSpPr>
          <p:cNvPr id="3" name="Content Placeholder 2"/>
          <p:cNvSpPr>
            <a:spLocks noGrp="1"/>
          </p:cNvSpPr>
          <p:nvPr>
            <p:ph idx="1"/>
          </p:nvPr>
        </p:nvSpPr>
        <p:spPr/>
        <p:txBody>
          <a:bodyPr/>
          <a:lstStyle/>
          <a:p>
            <a:pPr>
              <a:defRPr/>
            </a:pPr>
            <a:endParaRPr lang="en-US" dirty="0" smtClean="0"/>
          </a:p>
          <a:p>
            <a:pPr>
              <a:defRPr/>
            </a:pPr>
            <a:r>
              <a:rPr lang="en-US" dirty="0" smtClean="0"/>
              <a:t>How can you become informed and knowledgeable about RDA?</a:t>
            </a:r>
          </a:p>
          <a:p>
            <a:pPr marL="0" indent="0">
              <a:buFont typeface="Arial" charset="0"/>
              <a:buNone/>
              <a:defRPr/>
            </a:pPr>
            <a:endParaRPr lang="en-US" dirty="0" smtClean="0"/>
          </a:p>
          <a:p>
            <a:pPr>
              <a:defRPr/>
            </a:pPr>
            <a:r>
              <a:rPr lang="en-US" dirty="0" smtClean="0"/>
              <a:t>How can you help others get ready for RDA?</a:t>
            </a:r>
          </a:p>
          <a:p>
            <a:pPr marL="0" indent="0">
              <a:buFont typeface="Arial" charset="0"/>
              <a:buNone/>
              <a:defRPr/>
            </a:pPr>
            <a:endParaRPr lang="en-US" dirty="0" smtClean="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p:txBody>
          <a:bodyPr/>
          <a:lstStyle/>
          <a:p>
            <a:r>
              <a:rPr lang="en-US" smtClean="0"/>
              <a:t>Getting started – you need a leader</a:t>
            </a:r>
          </a:p>
        </p:txBody>
      </p:sp>
      <p:sp>
        <p:nvSpPr>
          <p:cNvPr id="110595" name="Content Placeholder 2"/>
          <p:cNvSpPr>
            <a:spLocks noGrp="1"/>
          </p:cNvSpPr>
          <p:nvPr>
            <p:ph idx="1"/>
          </p:nvPr>
        </p:nvSpPr>
        <p:spPr>
          <a:xfrm>
            <a:off x="457200" y="1600200"/>
            <a:ext cx="8229600" cy="4953000"/>
          </a:xfrm>
        </p:spPr>
        <p:txBody>
          <a:bodyPr/>
          <a:lstStyle/>
          <a:p>
            <a:r>
              <a:rPr lang="en-US" smtClean="0"/>
              <a:t>At least one person with energy and vision takes the initiative</a:t>
            </a:r>
          </a:p>
          <a:p>
            <a:r>
              <a:rPr lang="en-US" smtClean="0"/>
              <a:t>Get administration on board, informed</a:t>
            </a:r>
          </a:p>
          <a:p>
            <a:r>
              <a:rPr lang="en-US" smtClean="0"/>
              <a:t>Educate self /head of cataloging</a:t>
            </a:r>
          </a:p>
          <a:p>
            <a:pPr lvl="1"/>
            <a:r>
              <a:rPr lang="en-US" smtClean="0"/>
              <a:t>Discussion lists like RDA-L, AUTOCAT</a:t>
            </a:r>
          </a:p>
          <a:p>
            <a:pPr lvl="1"/>
            <a:r>
              <a:rPr lang="en-US" smtClean="0"/>
              <a:t>Professional literature</a:t>
            </a:r>
          </a:p>
          <a:p>
            <a:pPr lvl="1"/>
            <a:r>
              <a:rPr lang="en-US" smtClean="0"/>
              <a:t>Conferences, workshops</a:t>
            </a:r>
          </a:p>
          <a:p>
            <a:r>
              <a:rPr lang="en-US" smtClean="0"/>
              <a:t>Select a future trainer and train that trainer</a:t>
            </a:r>
          </a:p>
          <a:p>
            <a:r>
              <a:rPr lang="en-US" smtClean="0"/>
              <a:t>Get a subscription to RDA Toolkit</a:t>
            </a:r>
          </a:p>
          <a:p>
            <a:endParaRPr lang="en-US" smtClean="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p:txBody>
          <a:bodyPr/>
          <a:lstStyle/>
          <a:p>
            <a:r>
              <a:rPr lang="en-US" smtClean="0"/>
              <a:t>Manage the psychological side of the big change</a:t>
            </a:r>
          </a:p>
        </p:txBody>
      </p:sp>
      <p:sp>
        <p:nvSpPr>
          <p:cNvPr id="111619" name="Content Placeholder 2"/>
          <p:cNvSpPr>
            <a:spLocks noGrp="1"/>
          </p:cNvSpPr>
          <p:nvPr>
            <p:ph idx="1"/>
          </p:nvPr>
        </p:nvSpPr>
        <p:spPr/>
        <p:txBody>
          <a:bodyPr/>
          <a:lstStyle/>
          <a:p>
            <a:endParaRPr lang="en-US" dirty="0" smtClean="0"/>
          </a:p>
          <a:p>
            <a:r>
              <a:rPr lang="en-US" dirty="0" smtClean="0"/>
              <a:t>Build confidence. Assure coworkers they can handle it</a:t>
            </a:r>
          </a:p>
          <a:p>
            <a:r>
              <a:rPr lang="en-US" dirty="0" smtClean="0"/>
              <a:t>“Old timers” can remind that us that we’ve been through rule changes before, and so we can do it again</a:t>
            </a:r>
          </a:p>
          <a:p>
            <a:r>
              <a:rPr lang="en-US" dirty="0" smtClean="0"/>
              <a:t>Assure coworkers that there will be training and support over a long period of time</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r>
              <a:rPr lang="en-US" smtClean="0"/>
              <a:t>Emphasize what’s similar/same:</a:t>
            </a:r>
            <a:br>
              <a:rPr lang="en-US" smtClean="0"/>
            </a:br>
            <a:endParaRPr lang="en-US" smtClean="0"/>
          </a:p>
        </p:txBody>
      </p:sp>
      <p:sp>
        <p:nvSpPr>
          <p:cNvPr id="112643" name="Content Placeholder 2"/>
          <p:cNvSpPr>
            <a:spLocks noGrp="1"/>
          </p:cNvSpPr>
          <p:nvPr>
            <p:ph idx="1"/>
          </p:nvPr>
        </p:nvSpPr>
        <p:spPr/>
        <p:txBody>
          <a:bodyPr/>
          <a:lstStyle/>
          <a:p>
            <a:r>
              <a:rPr lang="en-US" dirty="0" smtClean="0"/>
              <a:t>We’ve got a mix of records created under both AACR1 and AACR2 rules in the database, and it’s okay –we’ll just have another flavor as well</a:t>
            </a:r>
          </a:p>
          <a:p>
            <a:pPr marL="0" indent="0">
              <a:buNone/>
            </a:pPr>
            <a:endParaRPr lang="en-US" dirty="0" smtClean="0"/>
          </a:p>
          <a:p>
            <a:r>
              <a:rPr lang="en-US" dirty="0" smtClean="0"/>
              <a:t>Basic RDA record not that different from AACR2: familiar elements with fewer abbreviations, more transcription and relationships, and those 33x fields</a:t>
            </a:r>
          </a:p>
          <a:p>
            <a:endParaRPr lang="en-US" dirty="0" smtClean="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p:txBody>
          <a:bodyPr/>
          <a:lstStyle/>
          <a:p>
            <a:r>
              <a:rPr lang="en-US" smtClean="0"/>
              <a:t>Small doses in meetings</a:t>
            </a:r>
          </a:p>
        </p:txBody>
      </p:sp>
      <p:sp>
        <p:nvSpPr>
          <p:cNvPr id="113667" name="Content Placeholder 2"/>
          <p:cNvSpPr>
            <a:spLocks noGrp="1"/>
          </p:cNvSpPr>
          <p:nvPr>
            <p:ph idx="1"/>
          </p:nvPr>
        </p:nvSpPr>
        <p:spPr/>
        <p:txBody>
          <a:bodyPr/>
          <a:lstStyle/>
          <a:p>
            <a:r>
              <a:rPr lang="en-US" dirty="0" smtClean="0"/>
              <a:t>Introduce one feature per regularly scheduled meeting</a:t>
            </a:r>
          </a:p>
          <a:p>
            <a:r>
              <a:rPr lang="en-US" dirty="0" smtClean="0"/>
              <a:t>Example: terminology changes</a:t>
            </a:r>
          </a:p>
          <a:p>
            <a:pPr lvl="1"/>
            <a:r>
              <a:rPr lang="en-US" u="sng" dirty="0" smtClean="0"/>
              <a:t>AACR2</a:t>
            </a:r>
            <a:r>
              <a:rPr lang="en-US" dirty="0" smtClean="0"/>
              <a:t>			</a:t>
            </a:r>
            <a:r>
              <a:rPr lang="en-US" u="sng" dirty="0" smtClean="0"/>
              <a:t>RDA</a:t>
            </a:r>
          </a:p>
          <a:p>
            <a:pPr lvl="1"/>
            <a:r>
              <a:rPr lang="en-US" dirty="0" smtClean="0"/>
              <a:t>Main entry		Preferred access point	</a:t>
            </a:r>
          </a:p>
          <a:p>
            <a:pPr lvl="1"/>
            <a:r>
              <a:rPr lang="en-US" dirty="0" smtClean="0"/>
              <a:t>Added entry		Access point</a:t>
            </a:r>
          </a:p>
          <a:p>
            <a:pPr lvl="1"/>
            <a:r>
              <a:rPr lang="en-US" dirty="0" smtClean="0"/>
              <a:t>Area			Element</a:t>
            </a:r>
          </a:p>
          <a:p>
            <a:r>
              <a:rPr lang="en-US" dirty="0" smtClean="0"/>
              <a:t>Then refer to that new feature/element for reinforcement</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idx="4294967295"/>
          </p:nvPr>
        </p:nvSpPr>
        <p:spPr>
          <a:xfrm>
            <a:off x="838200" y="152400"/>
            <a:ext cx="8305800" cy="1265238"/>
          </a:xfrm>
        </p:spPr>
        <p:txBody>
          <a:bodyPr/>
          <a:lstStyle/>
          <a:p>
            <a:r>
              <a:rPr lang="en-US" sz="3600" dirty="0" smtClean="0"/>
              <a:t>The best way to learn something is to teach it. </a:t>
            </a:r>
            <a:r>
              <a:rPr lang="en-US" sz="1100" dirty="0" smtClean="0"/>
              <a:t>(</a:t>
            </a:r>
            <a:r>
              <a:rPr lang="en-US" sz="1100" dirty="0" err="1" smtClean="0"/>
              <a:t>google</a:t>
            </a:r>
            <a:r>
              <a:rPr lang="en-US" sz="1100" dirty="0" smtClean="0"/>
              <a:t> images)</a:t>
            </a:r>
          </a:p>
        </p:txBody>
      </p:sp>
      <p:pic>
        <p:nvPicPr>
          <p:cNvPr id="11469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538288"/>
            <a:ext cx="7505700" cy="443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z="3600" smtClean="0"/>
              <a:t>RDA Toolkit Table of Contents:</a:t>
            </a:r>
            <a:br>
              <a:rPr lang="en-US" sz="3600" smtClean="0"/>
            </a:br>
            <a:r>
              <a:rPr lang="en-US" sz="3600" smtClean="0"/>
              <a:t>http://access.rdatoolkit.org/</a:t>
            </a:r>
            <a:br>
              <a:rPr lang="en-US" sz="3600" smtClean="0"/>
            </a:br>
            <a:endParaRPr lang="en-US" sz="3600" smtClean="0"/>
          </a:p>
        </p:txBody>
      </p:sp>
      <p:sp>
        <p:nvSpPr>
          <p:cNvPr id="8195" name="Content Placeholder 2"/>
          <p:cNvSpPr>
            <a:spLocks noGrp="1"/>
          </p:cNvSpPr>
          <p:nvPr>
            <p:ph idx="1"/>
          </p:nvPr>
        </p:nvSpPr>
        <p:spPr/>
        <p:txBody>
          <a:bodyPr/>
          <a:lstStyle/>
          <a:p>
            <a:pPr marL="0" indent="0">
              <a:buFont typeface="Arial" charset="0"/>
              <a:buNone/>
            </a:pPr>
            <a:r>
              <a:rPr lang="en-US" smtClean="0"/>
              <a:t>Section 1: Recording Attributes of </a:t>
            </a:r>
            <a:r>
              <a:rPr lang="en-US" smtClean="0">
                <a:solidFill>
                  <a:schemeClr val="accent2"/>
                </a:solidFill>
              </a:rPr>
              <a:t>Manifestation &amp; Item</a:t>
            </a:r>
          </a:p>
          <a:p>
            <a:pPr marL="0" indent="0">
              <a:buFont typeface="Arial" charset="0"/>
              <a:buNone/>
            </a:pPr>
            <a:r>
              <a:rPr lang="en-US" smtClean="0"/>
              <a:t>Section 2: Recording Attributes of </a:t>
            </a:r>
            <a:r>
              <a:rPr lang="en-US" smtClean="0">
                <a:solidFill>
                  <a:schemeClr val="accent2"/>
                </a:solidFill>
              </a:rPr>
              <a:t>Work &amp; Expression</a:t>
            </a:r>
          </a:p>
          <a:p>
            <a:pPr marL="0" indent="0">
              <a:buFont typeface="Arial" charset="0"/>
              <a:buNone/>
            </a:pPr>
            <a:r>
              <a:rPr lang="en-US" smtClean="0"/>
              <a:t>Section 3: Recording Attributes of Person, Family, &amp; Corporate Body</a:t>
            </a:r>
          </a:p>
          <a:p>
            <a:pPr marL="0" indent="0">
              <a:buFont typeface="Arial" charset="0"/>
              <a:buNone/>
            </a:pPr>
            <a:r>
              <a:rPr lang="en-US" smtClean="0"/>
              <a:t>Section 4: Recording Attributes of Concept, Object, Event &amp; Place</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p:txBody>
          <a:bodyPr/>
          <a:lstStyle/>
          <a:p>
            <a:r>
              <a:rPr lang="en-US" smtClean="0"/>
              <a:t>In-house workshops</a:t>
            </a:r>
          </a:p>
        </p:txBody>
      </p:sp>
      <p:sp>
        <p:nvSpPr>
          <p:cNvPr id="115715" name="Content Placeholder 2"/>
          <p:cNvSpPr>
            <a:spLocks noGrp="1"/>
          </p:cNvSpPr>
          <p:nvPr>
            <p:ph idx="1"/>
          </p:nvPr>
        </p:nvSpPr>
        <p:spPr/>
        <p:txBody>
          <a:bodyPr/>
          <a:lstStyle/>
          <a:p>
            <a:r>
              <a:rPr lang="en-US" smtClean="0"/>
              <a:t>Series of workshops on cataloging with RDA in various formats, given by people on staff.</a:t>
            </a:r>
          </a:p>
          <a:p>
            <a:r>
              <a:rPr lang="en-US" smtClean="0"/>
              <a:t>Post handouts from the workshops on the Intranet</a:t>
            </a:r>
          </a:p>
          <a:p>
            <a:r>
              <a:rPr lang="en-US" smtClean="0"/>
              <a:t>You have access to these at the KSU RDA Documentation page:</a:t>
            </a:r>
          </a:p>
          <a:p>
            <a:pPr>
              <a:buFont typeface="Arial" charset="0"/>
              <a:buNone/>
            </a:pPr>
            <a:r>
              <a:rPr lang="en-US" smtClean="0"/>
              <a:t> </a:t>
            </a:r>
            <a:r>
              <a:rPr lang="en-US" smtClean="0">
                <a:hlinkClick r:id="rId3"/>
              </a:rPr>
              <a:t>http://extra.lms.kent.edu/page/15168</a:t>
            </a:r>
            <a:endParaRPr lang="en-US" smtClean="0"/>
          </a:p>
          <a:p>
            <a:pPr>
              <a:buFont typeface="Arial" charset="0"/>
              <a:buNone/>
            </a:pPr>
            <a:endParaRPr lang="en-US" smtClean="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p:txBody>
          <a:bodyPr/>
          <a:lstStyle/>
          <a:p>
            <a:r>
              <a:rPr lang="en-US" smtClean="0"/>
              <a:t>Documentation/ Standards</a:t>
            </a:r>
          </a:p>
        </p:txBody>
      </p:sp>
      <p:sp>
        <p:nvSpPr>
          <p:cNvPr id="114691" name="Content Placeholder 2"/>
          <p:cNvSpPr>
            <a:spLocks noGrp="1"/>
          </p:cNvSpPr>
          <p:nvPr>
            <p:ph idx="1"/>
          </p:nvPr>
        </p:nvSpPr>
        <p:spPr>
          <a:xfrm>
            <a:off x="457200" y="1600200"/>
            <a:ext cx="8229600" cy="4953000"/>
          </a:xfrm>
        </p:spPr>
        <p:txBody>
          <a:bodyPr/>
          <a:lstStyle/>
          <a:p>
            <a:pPr>
              <a:defRPr/>
            </a:pPr>
            <a:r>
              <a:rPr lang="en-US" sz="2800" dirty="0" smtClean="0"/>
              <a:t>Had document, “Copy Cataloging New Monographs:  Fields to Check” for AACR2</a:t>
            </a:r>
          </a:p>
          <a:p>
            <a:pPr>
              <a:defRPr/>
            </a:pPr>
            <a:r>
              <a:rPr lang="en-US" sz="2800" dirty="0" smtClean="0"/>
              <a:t>Made a “Fields to Check” document for RDA</a:t>
            </a:r>
          </a:p>
          <a:p>
            <a:pPr marL="0" indent="0">
              <a:buFont typeface="Arial" charset="0"/>
              <a:buNone/>
              <a:defRPr/>
            </a:pPr>
            <a:r>
              <a:rPr lang="en-US" sz="2000" b="1" u="sng" dirty="0" smtClean="0"/>
              <a:t>245 Title</a:t>
            </a:r>
            <a:endParaRPr lang="en-US" sz="2000" dirty="0" smtClean="0"/>
          </a:p>
          <a:p>
            <a:pPr marL="0" indent="0">
              <a:buFont typeface="Arial" charset="0"/>
              <a:buNone/>
              <a:defRPr/>
            </a:pPr>
            <a:r>
              <a:rPr lang="en-US" sz="2000" dirty="0" smtClean="0"/>
              <a:t>Accept capitalization if it matches what appears on the title page.  </a:t>
            </a:r>
          </a:p>
          <a:p>
            <a:pPr marL="0" indent="0">
              <a:buFont typeface="Arial" charset="0"/>
              <a:buNone/>
              <a:defRPr/>
            </a:pPr>
            <a:r>
              <a:rPr lang="en-US" sz="2000" dirty="0" smtClean="0"/>
              <a:t>Route  to a catalog librarian if:</a:t>
            </a:r>
          </a:p>
          <a:p>
            <a:pPr marL="0" indent="0">
              <a:buFont typeface="Arial" charset="0"/>
              <a:buNone/>
              <a:defRPr/>
            </a:pPr>
            <a:r>
              <a:rPr lang="en-US" sz="2000" dirty="0" smtClean="0"/>
              <a:t>1   title or subtitle doesn’t match what’s on the title page exactly </a:t>
            </a:r>
          </a:p>
          <a:p>
            <a:pPr marL="0" indent="0">
              <a:buFont typeface="Arial" charset="0"/>
              <a:buNone/>
              <a:defRPr/>
            </a:pPr>
            <a:r>
              <a:rPr lang="en-US" sz="2000" dirty="0" smtClean="0"/>
              <a:t>2.  any word is misspelled </a:t>
            </a:r>
          </a:p>
          <a:p>
            <a:pPr marL="0" indent="0">
              <a:buFont typeface="Arial" charset="0"/>
              <a:buNone/>
              <a:defRPr/>
            </a:pPr>
            <a:r>
              <a:rPr lang="en-US" sz="2000" dirty="0" smtClean="0"/>
              <a:t>3.  the subtitle is missing</a:t>
            </a:r>
          </a:p>
          <a:p>
            <a:pPr marL="0" indent="0">
              <a:buFont typeface="Arial" charset="0"/>
              <a:buNone/>
              <a:defRPr/>
            </a:pPr>
            <a:r>
              <a:rPr lang="en-US" sz="2000" dirty="0" smtClean="0"/>
              <a:t>4.  some or all of the statement of responsibility is missing </a:t>
            </a:r>
          </a:p>
          <a:p>
            <a:pPr marL="0" indent="0">
              <a:buFont typeface="Arial" charset="0"/>
              <a:buNone/>
              <a:defRPr/>
            </a:pPr>
            <a:r>
              <a:rPr lang="en-US" sz="2000" dirty="0" smtClean="0"/>
              <a:t>5.  the statement of responsibility contains the phrase “[and </a:t>
            </a:r>
            <a:r>
              <a:rPr lang="en-US" sz="2000" i="1" dirty="0" smtClean="0"/>
              <a:t>X</a:t>
            </a:r>
            <a:r>
              <a:rPr lang="en-US" sz="2000" dirty="0" smtClean="0"/>
              <a:t> others]”</a:t>
            </a:r>
          </a:p>
          <a:p>
            <a:pPr marL="0" indent="0">
              <a:buFont typeface="Arial" charset="0"/>
              <a:buNone/>
              <a:defRPr/>
            </a:pPr>
            <a:r>
              <a:rPr lang="en-US" sz="2000" dirty="0" smtClean="0"/>
              <a:t>6.  names listed in the statement of responsibility aren't traced in 7xx fields</a:t>
            </a:r>
          </a:p>
          <a:p>
            <a:pPr>
              <a:buFont typeface="Arial" charset="0"/>
              <a:buNone/>
              <a:defRPr/>
            </a:pPr>
            <a:endParaRPr lang="en-US" dirty="0" smtClean="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p:txBody>
          <a:bodyPr/>
          <a:lstStyle/>
          <a:p>
            <a:r>
              <a:rPr lang="en-US" smtClean="0"/>
              <a:t>Webinars, etc.</a:t>
            </a:r>
          </a:p>
        </p:txBody>
      </p:sp>
      <p:sp>
        <p:nvSpPr>
          <p:cNvPr id="115715" name="Content Placeholder 2"/>
          <p:cNvSpPr>
            <a:spLocks noGrp="1"/>
          </p:cNvSpPr>
          <p:nvPr>
            <p:ph idx="1"/>
          </p:nvPr>
        </p:nvSpPr>
        <p:spPr>
          <a:xfrm>
            <a:off x="457200" y="1447800"/>
            <a:ext cx="8229600" cy="5181600"/>
          </a:xfrm>
        </p:spPr>
        <p:txBody>
          <a:bodyPr/>
          <a:lstStyle/>
          <a:p>
            <a:pPr>
              <a:defRPr/>
            </a:pPr>
            <a:r>
              <a:rPr lang="en-US" dirty="0" smtClean="0"/>
              <a:t>Library of Congress Catalogers Learning Workshop. RDA Training Materials</a:t>
            </a:r>
          </a:p>
          <a:p>
            <a:pPr lvl="1">
              <a:defRPr/>
            </a:pPr>
            <a:r>
              <a:rPr lang="en-US" sz="2400" dirty="0" smtClean="0">
                <a:hlinkClick r:id="rId3"/>
              </a:rPr>
              <a:t>http://www.loc.gov/catworkshop/RDA%20training%20materials/index.html</a:t>
            </a:r>
            <a:endParaRPr lang="en-US" sz="2400" dirty="0" smtClean="0"/>
          </a:p>
          <a:p>
            <a:pPr marL="457200" lvl="1" indent="0">
              <a:buFont typeface="Arial" charset="0"/>
              <a:buNone/>
              <a:defRPr/>
            </a:pPr>
            <a:endParaRPr lang="en-US" sz="2400" dirty="0" smtClean="0"/>
          </a:p>
          <a:p>
            <a:pPr>
              <a:defRPr/>
            </a:pPr>
            <a:r>
              <a:rPr lang="en-US" dirty="0" smtClean="0"/>
              <a:t>ALCTS (Association for Library Collections &amp; Technical Services)</a:t>
            </a:r>
          </a:p>
          <a:p>
            <a:pPr lvl="1">
              <a:defRPr/>
            </a:pPr>
            <a:r>
              <a:rPr lang="en-US" sz="2400" dirty="0" smtClean="0">
                <a:hlinkClick r:id="rId4"/>
              </a:rPr>
              <a:t>http://www.ala.org/ala/mgrps/divs/alcts/index.cfm</a:t>
            </a:r>
            <a:endParaRPr lang="en-US" sz="2400" dirty="0" smtClean="0"/>
          </a:p>
          <a:p>
            <a:pPr lvl="1">
              <a:defRPr/>
            </a:pPr>
            <a:endParaRPr lang="en-US" sz="2400" dirty="0" smtClean="0"/>
          </a:p>
          <a:p>
            <a:pPr>
              <a:defRPr/>
            </a:pPr>
            <a:r>
              <a:rPr lang="en-US" dirty="0" smtClean="0"/>
              <a:t>JSC (Joint Steering Committee)</a:t>
            </a:r>
          </a:p>
          <a:p>
            <a:pPr lvl="1">
              <a:defRPr/>
            </a:pPr>
            <a:r>
              <a:rPr lang="en-US" sz="2400" dirty="0" smtClean="0">
                <a:hlinkClick r:id="rId5"/>
              </a:rPr>
              <a:t>http://www.rda-jsc.org/rdapresentations.html</a:t>
            </a:r>
            <a:endParaRPr lang="en-US" sz="2400" dirty="0" smtClean="0"/>
          </a:p>
          <a:p>
            <a:pPr lvl="1">
              <a:defRPr/>
            </a:pPr>
            <a:endParaRPr lang="en-US" dirty="0" smtClean="0"/>
          </a:p>
          <a:p>
            <a:pPr>
              <a:defRPr/>
            </a:pPr>
            <a:endParaRPr lang="en-US" dirty="0" smtClean="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lstStyle/>
          <a:p>
            <a:r>
              <a:rPr lang="en-US" smtClean="0"/>
              <a:t>Late Dec. 2010-early 2013</a:t>
            </a:r>
          </a:p>
        </p:txBody>
      </p:sp>
      <p:sp>
        <p:nvSpPr>
          <p:cNvPr id="120835" name="Content Placeholder 2"/>
          <p:cNvSpPr>
            <a:spLocks noGrp="1"/>
          </p:cNvSpPr>
          <p:nvPr>
            <p:ph idx="1"/>
          </p:nvPr>
        </p:nvSpPr>
        <p:spPr>
          <a:xfrm>
            <a:off x="457200" y="1600200"/>
            <a:ext cx="8305800" cy="5029200"/>
          </a:xfrm>
        </p:spPr>
        <p:txBody>
          <a:bodyPr/>
          <a:lstStyle/>
          <a:p>
            <a:r>
              <a:rPr lang="en-US" dirty="0" smtClean="0"/>
              <a:t>Copy catalogers and Acquisitions staff: gained comfort with copy cataloging</a:t>
            </a:r>
          </a:p>
          <a:p>
            <a:r>
              <a:rPr lang="en-US" dirty="0" smtClean="0"/>
              <a:t>Catalog librarians gained knowledge</a:t>
            </a:r>
          </a:p>
          <a:p>
            <a:pPr lvl="1"/>
            <a:r>
              <a:rPr lang="en-US" dirty="0" smtClean="0"/>
              <a:t>Began creating and documenting original cataloging standards</a:t>
            </a:r>
          </a:p>
          <a:p>
            <a:pPr lvl="1"/>
            <a:r>
              <a:rPr lang="en-US" dirty="0" smtClean="0"/>
              <a:t>Trained others, internally and externally</a:t>
            </a:r>
          </a:p>
          <a:p>
            <a:pPr lvl="1"/>
            <a:r>
              <a:rPr lang="en-US" dirty="0" smtClean="0"/>
              <a:t>Received NACO training, for name authority records</a:t>
            </a:r>
          </a:p>
          <a:p>
            <a:pPr lvl="1"/>
            <a:r>
              <a:rPr lang="en-US" dirty="0" smtClean="0"/>
              <a:t>Began by doing a few originals, then requested review and correction</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p:txBody>
          <a:bodyPr/>
          <a:lstStyle/>
          <a:p>
            <a:r>
              <a:rPr lang="en-US" smtClean="0"/>
              <a:t>Papers that influence KSU’s local decisions</a:t>
            </a:r>
          </a:p>
        </p:txBody>
      </p:sp>
      <p:sp>
        <p:nvSpPr>
          <p:cNvPr id="122883" name="Content Placeholder 2"/>
          <p:cNvSpPr>
            <a:spLocks noGrp="1"/>
          </p:cNvSpPr>
          <p:nvPr>
            <p:ph idx="1"/>
          </p:nvPr>
        </p:nvSpPr>
        <p:spPr/>
        <p:txBody>
          <a:bodyPr/>
          <a:lstStyle/>
          <a:p>
            <a:pPr>
              <a:defRPr/>
            </a:pPr>
            <a:endParaRPr lang="en-US" dirty="0" smtClean="0"/>
          </a:p>
          <a:p>
            <a:pPr>
              <a:defRPr/>
            </a:pPr>
            <a:r>
              <a:rPr lang="en-US" dirty="0" smtClean="0"/>
              <a:t>Incorporating RDA practices into </a:t>
            </a:r>
            <a:r>
              <a:rPr lang="en-US" dirty="0" err="1" smtClean="0"/>
              <a:t>WorldCat</a:t>
            </a:r>
            <a:r>
              <a:rPr lang="en-US" dirty="0" smtClean="0"/>
              <a:t>: A discussion paper (2012)</a:t>
            </a:r>
          </a:p>
          <a:p>
            <a:pPr>
              <a:buFont typeface="Arial" charset="0"/>
              <a:buNone/>
              <a:defRPr/>
            </a:pPr>
            <a:r>
              <a:rPr lang="en-US" u="sng" dirty="0" smtClean="0">
                <a:hlinkClick r:id="rId3"/>
              </a:rPr>
              <a:t>http://www.oclc.org/us/en/rda/discussion.htm</a:t>
            </a:r>
            <a:endParaRPr lang="en-US" u="sng" dirty="0" smtClean="0"/>
          </a:p>
          <a:p>
            <a:pPr>
              <a:buFont typeface="Arial" charset="0"/>
              <a:buNone/>
              <a:defRPr/>
            </a:pPr>
            <a:endParaRPr lang="en-US" dirty="0" smtClean="0"/>
          </a:p>
          <a:p>
            <a:pPr>
              <a:defRPr/>
            </a:pPr>
            <a:r>
              <a:rPr lang="en-US" dirty="0" smtClean="0"/>
              <a:t>OCLC RDA Policy Statement effective March 31, 2013 </a:t>
            </a:r>
          </a:p>
          <a:p>
            <a:pPr marL="0" indent="0">
              <a:buFont typeface="Arial" charset="0"/>
              <a:buNone/>
              <a:defRPr/>
            </a:pPr>
            <a:r>
              <a:rPr lang="en-US" dirty="0" smtClean="0">
                <a:hlinkClick r:id="rId4"/>
              </a:rPr>
              <a:t>http://www.oclc.org/us/en/rda/new-policy.htm</a:t>
            </a:r>
            <a:endParaRPr lang="en-US" dirty="0" smtClean="0"/>
          </a:p>
          <a:p>
            <a:pPr marL="0" indent="0">
              <a:buFont typeface="Arial" charset="0"/>
              <a:buNone/>
              <a:defRPr/>
            </a:pPr>
            <a:endParaRPr lang="en-US" sz="2800" dirty="0" smtClean="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p:nvPr>
        </p:nvSpPr>
        <p:spPr/>
        <p:txBody>
          <a:bodyPr/>
          <a:lstStyle/>
          <a:p>
            <a:r>
              <a:rPr lang="en-US" sz="3600" smtClean="0"/>
              <a:t>Feb. 1, 2013: deadline for student workers</a:t>
            </a:r>
          </a:p>
        </p:txBody>
      </p:sp>
      <p:sp>
        <p:nvSpPr>
          <p:cNvPr id="120835" name="Content Placeholder 2"/>
          <p:cNvSpPr>
            <a:spLocks noGrp="1"/>
          </p:cNvSpPr>
          <p:nvPr>
            <p:ph idx="1"/>
          </p:nvPr>
        </p:nvSpPr>
        <p:spPr/>
        <p:txBody>
          <a:bodyPr/>
          <a:lstStyle/>
          <a:p>
            <a:pPr>
              <a:defRPr/>
            </a:pPr>
            <a:r>
              <a:rPr lang="en-US" dirty="0" smtClean="0"/>
              <a:t>Students = complex copy and original catalogers</a:t>
            </a:r>
          </a:p>
          <a:p>
            <a:pPr marL="0" indent="0">
              <a:buFont typeface="Arial" charset="0"/>
              <a:buNone/>
              <a:defRPr/>
            </a:pPr>
            <a:endParaRPr lang="en-US" dirty="0"/>
          </a:p>
          <a:p>
            <a:pPr>
              <a:defRPr/>
            </a:pPr>
            <a:r>
              <a:rPr lang="en-US" dirty="0" smtClean="0"/>
              <a:t>Email list of readings to prepare</a:t>
            </a:r>
            <a:r>
              <a:rPr lang="en-US" dirty="0"/>
              <a:t> </a:t>
            </a:r>
            <a:r>
              <a:rPr lang="en-US" dirty="0" smtClean="0"/>
              <a:t>for</a:t>
            </a:r>
          </a:p>
          <a:p>
            <a:pPr lvl="1">
              <a:defRPr/>
            </a:pPr>
            <a:r>
              <a:rPr lang="en-US" dirty="0" smtClean="0"/>
              <a:t>Original cataloging of books in RDA</a:t>
            </a:r>
          </a:p>
          <a:p>
            <a:pPr lvl="1">
              <a:defRPr/>
            </a:pPr>
            <a:r>
              <a:rPr lang="en-US" dirty="0" smtClean="0"/>
              <a:t>Upgrading less-than-full AACR2 records to RDA</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3"/>
          <p:cNvSpPr>
            <a:spLocks noGrp="1"/>
          </p:cNvSpPr>
          <p:nvPr>
            <p:ph type="title"/>
          </p:nvPr>
        </p:nvSpPr>
        <p:spPr/>
        <p:txBody>
          <a:bodyPr/>
          <a:lstStyle/>
          <a:p>
            <a:r>
              <a:rPr lang="en-US" smtClean="0"/>
              <a:t>Assigned readings for apprentice catalog librarians</a:t>
            </a:r>
          </a:p>
        </p:txBody>
      </p:sp>
      <p:sp>
        <p:nvSpPr>
          <p:cNvPr id="5" name="Content Placeholder 4"/>
          <p:cNvSpPr>
            <a:spLocks noGrp="1"/>
          </p:cNvSpPr>
          <p:nvPr>
            <p:ph idx="1"/>
          </p:nvPr>
        </p:nvSpPr>
        <p:spPr>
          <a:xfrm>
            <a:off x="457200" y="1600200"/>
            <a:ext cx="8305800" cy="5105400"/>
          </a:xfrm>
        </p:spPr>
        <p:txBody>
          <a:bodyPr/>
          <a:lstStyle/>
          <a:p>
            <a:pPr>
              <a:defRPr/>
            </a:pPr>
            <a:endParaRPr lang="en-US" sz="2800" dirty="0" smtClean="0"/>
          </a:p>
          <a:p>
            <a:pPr>
              <a:defRPr/>
            </a:pPr>
            <a:r>
              <a:rPr lang="en-US" sz="2800" dirty="0" smtClean="0"/>
              <a:t>“</a:t>
            </a:r>
            <a:r>
              <a:rPr lang="en-US" sz="2800" dirty="0"/>
              <a:t>Designing Policy for Copy Cataloging in </a:t>
            </a:r>
            <a:r>
              <a:rPr lang="en-US" sz="2800" dirty="0" smtClean="0"/>
              <a:t>RDA,”  </a:t>
            </a:r>
            <a:r>
              <a:rPr lang="en-US" sz="2800" dirty="0" err="1" smtClean="0"/>
              <a:t>Sevim</a:t>
            </a:r>
            <a:r>
              <a:rPr lang="en-US" sz="2800" dirty="0" smtClean="0"/>
              <a:t> McCutcheon. </a:t>
            </a:r>
            <a:r>
              <a:rPr lang="en-US" sz="2800" i="1" dirty="0" smtClean="0"/>
              <a:t>Library </a:t>
            </a:r>
            <a:r>
              <a:rPr lang="en-US" sz="2800" i="1" dirty="0"/>
              <a:t>Collections, Acquisitions, and Technical Services </a:t>
            </a:r>
            <a:r>
              <a:rPr lang="en-US" sz="2800" dirty="0"/>
              <a:t>36(3-4) (2012), p. 69-78.</a:t>
            </a:r>
            <a:r>
              <a:rPr lang="en-US" sz="2800" i="1" dirty="0"/>
              <a:t> </a:t>
            </a:r>
            <a:endParaRPr lang="en-US" sz="2800" i="1" dirty="0" smtClean="0"/>
          </a:p>
          <a:p>
            <a:pPr>
              <a:defRPr/>
            </a:pPr>
            <a:endParaRPr lang="en-US" sz="2800" dirty="0"/>
          </a:p>
          <a:p>
            <a:pPr>
              <a:defRPr/>
            </a:pPr>
            <a:r>
              <a:rPr lang="en-US" sz="2800" dirty="0"/>
              <a:t>“What is FRBR?” </a:t>
            </a:r>
            <a:r>
              <a:rPr lang="en-US" sz="2800" dirty="0" smtClean="0"/>
              <a:t>Barbara </a:t>
            </a:r>
            <a:r>
              <a:rPr lang="en-US" sz="2800" dirty="0" err="1"/>
              <a:t>Tillett</a:t>
            </a:r>
            <a:r>
              <a:rPr lang="en-US" sz="2800" dirty="0"/>
              <a:t>. </a:t>
            </a:r>
            <a:r>
              <a:rPr lang="en-US" sz="2800" u="sng" dirty="0">
                <a:hlinkClick r:id="rId3"/>
              </a:rPr>
              <a:t>http://</a:t>
            </a:r>
            <a:r>
              <a:rPr lang="en-US" sz="2800" u="sng" dirty="0" smtClean="0">
                <a:hlinkClick r:id="rId3"/>
              </a:rPr>
              <a:t>www.loc.gov/catdir/cpso/whatfrbr.html</a:t>
            </a:r>
            <a:endParaRPr lang="en-US" sz="2800" u="sng" dirty="0" smtClean="0"/>
          </a:p>
          <a:p>
            <a:pPr marL="0" indent="0">
              <a:buFont typeface="Arial" charset="0"/>
              <a:buNone/>
              <a:defRPr/>
            </a:pPr>
            <a:endParaRPr lang="en-US" sz="2800" dirty="0"/>
          </a:p>
          <a:p>
            <a:pPr>
              <a:defRPr/>
            </a:pPr>
            <a:r>
              <a:rPr lang="en-US" sz="2800" dirty="0" smtClean="0"/>
              <a:t>RDA Toolkit, chapters 1 and 2 (Manifestations); including LC-PCC-PSs</a:t>
            </a:r>
            <a:endParaRPr lang="en-US" sz="2800"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3"/>
          <p:cNvSpPr>
            <a:spLocks noGrp="1"/>
          </p:cNvSpPr>
          <p:nvPr>
            <p:ph type="title"/>
          </p:nvPr>
        </p:nvSpPr>
        <p:spPr/>
        <p:txBody>
          <a:bodyPr/>
          <a:lstStyle/>
          <a:p>
            <a:r>
              <a:rPr lang="en-US" smtClean="0"/>
              <a:t>Assigned readings and resources, continued</a:t>
            </a:r>
          </a:p>
        </p:txBody>
      </p:sp>
      <p:sp>
        <p:nvSpPr>
          <p:cNvPr id="5" name="Content Placeholder 4"/>
          <p:cNvSpPr>
            <a:spLocks noGrp="1"/>
          </p:cNvSpPr>
          <p:nvPr>
            <p:ph idx="1"/>
          </p:nvPr>
        </p:nvSpPr>
        <p:spPr>
          <a:xfrm>
            <a:off x="457200" y="1600200"/>
            <a:ext cx="8305800" cy="5105400"/>
          </a:xfrm>
        </p:spPr>
        <p:txBody>
          <a:bodyPr/>
          <a:lstStyle/>
          <a:p>
            <a:pPr>
              <a:defRPr/>
            </a:pPr>
            <a:r>
              <a:rPr lang="en-US" dirty="0" smtClean="0"/>
              <a:t>“</a:t>
            </a:r>
            <a:r>
              <a:rPr lang="en-US" sz="2800" dirty="0"/>
              <a:t>Changes from AACR2 to RDA: A comparison of examples. Part 1: Description”/ by Adam Schiff.  Look for July 2012, the most recent </a:t>
            </a:r>
            <a:r>
              <a:rPr lang="en-US" sz="2800" dirty="0" smtClean="0"/>
              <a:t>version </a:t>
            </a:r>
            <a:r>
              <a:rPr lang="en-US" sz="2800" u="sng" dirty="0" smtClean="0">
                <a:hlinkClick r:id="rId3"/>
              </a:rPr>
              <a:t>http</a:t>
            </a:r>
            <a:r>
              <a:rPr lang="en-US" sz="2800" u="sng" dirty="0">
                <a:hlinkClick r:id="rId3"/>
              </a:rPr>
              <a:t>://faculty.washington.edu/aschiff</a:t>
            </a:r>
            <a:r>
              <a:rPr lang="en-US" sz="2800" u="sng" dirty="0" smtClean="0">
                <a:hlinkClick r:id="rId3"/>
              </a:rPr>
              <a:t>/</a:t>
            </a:r>
            <a:endParaRPr lang="en-US" dirty="0"/>
          </a:p>
          <a:p>
            <a:pPr>
              <a:defRPr/>
            </a:pPr>
            <a:endParaRPr lang="en-US" sz="2800" dirty="0"/>
          </a:p>
          <a:p>
            <a:pPr>
              <a:defRPr/>
            </a:pPr>
            <a:r>
              <a:rPr lang="en-US" sz="2800" dirty="0"/>
              <a:t>MARC 21 Format for Bibliographic </a:t>
            </a:r>
            <a:r>
              <a:rPr lang="en-US" sz="2800" dirty="0" smtClean="0"/>
              <a:t>Data </a:t>
            </a:r>
            <a:r>
              <a:rPr lang="en-US" sz="2800" u="sng" dirty="0">
                <a:hlinkClick r:id="rId4"/>
              </a:rPr>
              <a:t>http://www.loc.gov/marc/bibliographic/</a:t>
            </a:r>
            <a:endParaRPr lang="en-US" sz="2800" dirty="0"/>
          </a:p>
          <a:p>
            <a:pPr marL="0" indent="0">
              <a:buFont typeface="Arial" charset="0"/>
              <a:buNone/>
              <a:defRPr/>
            </a:pPr>
            <a:endParaRPr lang="en-US" sz="2800" dirty="0"/>
          </a:p>
          <a:p>
            <a:pPr>
              <a:defRPr/>
            </a:pPr>
            <a:r>
              <a:rPr lang="en-US" sz="2800" dirty="0"/>
              <a:t>Using the RDA </a:t>
            </a:r>
            <a:r>
              <a:rPr lang="en-US" sz="2800" dirty="0" smtClean="0"/>
              <a:t>Toolkit, from LC’s CLW </a:t>
            </a:r>
            <a:r>
              <a:rPr lang="en-US" sz="2800" u="sng" dirty="0" smtClean="0">
                <a:hlinkClick r:id="rId5"/>
              </a:rPr>
              <a:t>http</a:t>
            </a:r>
            <a:r>
              <a:rPr lang="en-US" sz="2800" u="sng" dirty="0">
                <a:hlinkClick r:id="rId5"/>
              </a:rPr>
              <a:t>://www.loc.gov/catworkshop/RDA%20training%20materials/index.html</a:t>
            </a:r>
            <a:endParaRPr lang="en-US" sz="2800" dirty="0"/>
          </a:p>
          <a:p>
            <a:pPr>
              <a:defRPr/>
            </a:pPr>
            <a:endParaRPr lang="en-US" sz="2800"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p:txBody>
          <a:bodyPr/>
          <a:lstStyle/>
          <a:p>
            <a:r>
              <a:rPr lang="en-US" smtClean="0"/>
              <a:t>Next steps</a:t>
            </a:r>
          </a:p>
        </p:txBody>
      </p:sp>
      <p:sp>
        <p:nvSpPr>
          <p:cNvPr id="3" name="Content Placeholder 2"/>
          <p:cNvSpPr>
            <a:spLocks noGrp="1"/>
          </p:cNvSpPr>
          <p:nvPr>
            <p:ph idx="1"/>
          </p:nvPr>
        </p:nvSpPr>
        <p:spPr>
          <a:xfrm>
            <a:off x="457200" y="1600200"/>
            <a:ext cx="8458200" cy="5105400"/>
          </a:xfrm>
        </p:spPr>
        <p:txBody>
          <a:bodyPr/>
          <a:lstStyle/>
          <a:p>
            <a:pPr>
              <a:defRPr/>
            </a:pPr>
            <a:r>
              <a:rPr lang="en-US" dirty="0" smtClean="0"/>
              <a:t>Work at the consortium level, </a:t>
            </a:r>
            <a:r>
              <a:rPr lang="en-US" dirty="0" err="1" smtClean="0"/>
              <a:t>OhioLINK</a:t>
            </a:r>
            <a:endParaRPr lang="en-US" dirty="0" smtClean="0"/>
          </a:p>
          <a:p>
            <a:pPr lvl="1">
              <a:defRPr/>
            </a:pPr>
            <a:r>
              <a:rPr lang="en-US" dirty="0" smtClean="0"/>
              <a:t>On Task Force to recommend technological changes to Innovative</a:t>
            </a:r>
          </a:p>
          <a:p>
            <a:pPr lvl="1">
              <a:defRPr/>
            </a:pPr>
            <a:r>
              <a:rPr lang="en-US" dirty="0" smtClean="0"/>
              <a:t>On committee to recommend display and labeling to </a:t>
            </a:r>
            <a:r>
              <a:rPr lang="en-US" dirty="0" err="1" smtClean="0"/>
              <a:t>OhioLINK</a:t>
            </a:r>
            <a:r>
              <a:rPr lang="en-US" dirty="0" smtClean="0"/>
              <a:t> consortium members</a:t>
            </a:r>
          </a:p>
          <a:p>
            <a:pPr lvl="1">
              <a:defRPr/>
            </a:pPr>
            <a:r>
              <a:rPr lang="en-US" dirty="0" smtClean="0"/>
              <a:t>Establish RDA standards for ETDs</a:t>
            </a:r>
          </a:p>
          <a:p>
            <a:pPr marL="514350" indent="-457200">
              <a:defRPr/>
            </a:pPr>
            <a:r>
              <a:rPr lang="en-US" dirty="0" smtClean="0"/>
              <a:t>Work to train public , school librarians</a:t>
            </a:r>
          </a:p>
          <a:p>
            <a:pPr marL="914400" lvl="1" indent="-457200">
              <a:defRPr/>
            </a:pPr>
            <a:r>
              <a:rPr lang="en-US" dirty="0" smtClean="0"/>
              <a:t>Volunteered to train in all 4 corners of Ohio this spring</a:t>
            </a:r>
          </a:p>
          <a:p>
            <a:pPr marL="914400" lvl="1" indent="-457200">
              <a:defRPr/>
            </a:pPr>
            <a:r>
              <a:rPr lang="en-US" dirty="0" smtClean="0"/>
              <a:t>Writing article about RDA in Ohio public libraries</a:t>
            </a:r>
            <a:endParaRPr lang="en-US" dirty="0"/>
          </a:p>
          <a:p>
            <a:pPr marL="57150" indent="0">
              <a:buFont typeface="Arial" charset="0"/>
              <a:buNone/>
              <a:defRPr/>
            </a:pPr>
            <a:endParaRPr lang="en-US" dirty="0" smtClean="0"/>
          </a:p>
          <a:p>
            <a:pPr marL="457200" lvl="1" indent="0">
              <a:buFont typeface="Arial" charset="0"/>
              <a:buNone/>
              <a:defRPr/>
            </a:pPr>
            <a:endParaRPr lang="en-US"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z="4000" dirty="0" smtClean="0"/>
              <a:t>OLC NE : You have access to RDA Toolkit for 30 days, until April 27, 2013:</a:t>
            </a:r>
          </a:p>
        </p:txBody>
      </p:sp>
      <p:sp>
        <p:nvSpPr>
          <p:cNvPr id="3" name="Content Placeholder 2"/>
          <p:cNvSpPr>
            <a:spLocks noGrp="1"/>
          </p:cNvSpPr>
          <p:nvPr>
            <p:ph idx="1"/>
          </p:nvPr>
        </p:nvSpPr>
        <p:spPr/>
        <p:txBody>
          <a:bodyPr/>
          <a:lstStyle/>
          <a:p>
            <a:pPr marL="0" indent="0">
              <a:buFont typeface="Arial" charset="0"/>
              <a:buNone/>
              <a:defRPr/>
            </a:pPr>
            <a:endParaRPr lang="en-US" dirty="0" smtClean="0"/>
          </a:p>
          <a:p>
            <a:pPr marL="0" indent="0">
              <a:buFont typeface="Arial" charset="0"/>
              <a:buNone/>
              <a:defRPr/>
            </a:pPr>
            <a:endParaRPr lang="en-US" dirty="0"/>
          </a:p>
          <a:p>
            <a:pPr marL="0" indent="0">
              <a:buFont typeface="Arial" charset="0"/>
              <a:buNone/>
              <a:defRPr/>
            </a:pPr>
            <a:r>
              <a:rPr lang="en-US" dirty="0" smtClean="0"/>
              <a:t>See handout for instructions</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0438" y="3886200"/>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91646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10767</TotalTime>
  <Words>13052</Words>
  <Application>Microsoft Office PowerPoint</Application>
  <PresentationFormat>On-screen Show (4:3)</PresentationFormat>
  <Paragraphs>1078</Paragraphs>
  <Slides>101</Slides>
  <Notes>101</Notes>
  <HiddenSlides>0</HiddenSlides>
  <MMClips>0</MMClips>
  <ScaleCrop>false</ScaleCrop>
  <HeadingPairs>
    <vt:vector size="4" baseType="variant">
      <vt:variant>
        <vt:lpstr>Theme</vt:lpstr>
      </vt:variant>
      <vt:variant>
        <vt:i4>1</vt:i4>
      </vt:variant>
      <vt:variant>
        <vt:lpstr>Slide Titles</vt:lpstr>
      </vt:variant>
      <vt:variant>
        <vt:i4>101</vt:i4>
      </vt:variant>
    </vt:vector>
  </HeadingPairs>
  <TitlesOfParts>
    <vt:vector size="102" baseType="lpstr">
      <vt:lpstr>Office Theme</vt:lpstr>
      <vt:lpstr> Are you Ready? RDA Basics for Copy Catalogers OLC Chapter Conferences, NE and NW March 27 and April 12, 2013   </vt:lpstr>
      <vt:lpstr>Agenda today</vt:lpstr>
      <vt:lpstr>Your feelings about RDA? (google images)</vt:lpstr>
      <vt:lpstr>Your feelings about RDA? (google images)</vt:lpstr>
      <vt:lpstr>What is FRBR? (google images) </vt:lpstr>
      <vt:lpstr>What is FRBR? (pronounced “furbur”)</vt:lpstr>
      <vt:lpstr>WEMI = Works, Expressions, Manifestations, Items</vt:lpstr>
      <vt:lpstr> WEMI = Works, Expressions, Manifestations, Items (Picture from Tillett’s “What is FRBR?”) </vt:lpstr>
      <vt:lpstr>RDA Toolkit Table of Contents: http://access.rdatoolkit.org/ </vt:lpstr>
      <vt:lpstr>OLC NE : You have access to RDA Toolkit for 30 days, until April 27, 2013:</vt:lpstr>
      <vt:lpstr>OLC NW : You have access to RDA Toolkit for 30 days, until May 12, 2013:</vt:lpstr>
      <vt:lpstr>Recommended resources about FRBR</vt:lpstr>
      <vt:lpstr>What is RDA?</vt:lpstr>
      <vt:lpstr>RDA records play well with AACR2 records  OCLC’s new policy: http://www.oclc.org/us/en/rda/new-policy.htm </vt:lpstr>
      <vt:lpstr>Recommended resources about RDA</vt:lpstr>
      <vt:lpstr>Recommended resources about RDA</vt:lpstr>
      <vt:lpstr>Recommended resources about RDA</vt:lpstr>
      <vt:lpstr>Recommended resources about RDA</vt:lpstr>
      <vt:lpstr>Changes from AACR2</vt:lpstr>
      <vt:lpstr>New Vocabulary</vt:lpstr>
      <vt:lpstr>Principles of RDA</vt:lpstr>
      <vt:lpstr>PowerPoint Presentation</vt:lpstr>
      <vt:lpstr>How to identify RDA records</vt:lpstr>
      <vt:lpstr>How to identify RDA records</vt:lpstr>
      <vt:lpstr>Capitalization – can Transcribe What You See</vt:lpstr>
      <vt:lpstr>Transcribe What You See</vt:lpstr>
      <vt:lpstr>Brackets and Abbreviations</vt:lpstr>
      <vt:lpstr>Many, but not all, Abbreviations Eliminated</vt:lpstr>
      <vt:lpstr>Not all abbreviations eliminated</vt:lpstr>
      <vt:lpstr>Misspellings </vt:lpstr>
      <vt:lpstr>Transcribing Marks of Punctuation Title on preferred source: If I became president …</vt:lpstr>
      <vt:lpstr>Supplied Other Title Information</vt:lpstr>
      <vt:lpstr>Parallel Titles</vt:lpstr>
      <vt:lpstr>Sources for Statement of Responsibility</vt:lpstr>
      <vt:lpstr>Rule of 3 is gone</vt:lpstr>
      <vt:lpstr>Rule of 3 is gone</vt:lpstr>
      <vt:lpstr>245 subtitles and noun phrases </vt:lpstr>
      <vt:lpstr>250 Edition – transcribe what you see</vt:lpstr>
      <vt:lpstr>Field 264 replaces 260 and is repeatable</vt:lpstr>
      <vt:lpstr>Field 264 replaces 260 and is repeatable</vt:lpstr>
      <vt:lpstr>“Old” RDA record: 260 used</vt:lpstr>
      <vt:lpstr>“New” RDA record: 264 used</vt:lpstr>
      <vt:lpstr>260 -&gt; 264; transcribe what you see, make notes when necessary</vt:lpstr>
      <vt:lpstr>Place of Publication, Distribution, etc.</vt:lpstr>
      <vt:lpstr>Publication, Distribution, etc. Source: Department of Physics, Pittsburgh University, Pittsburgh, Pennsylvania</vt:lpstr>
      <vt:lpstr>Approximate Date of Publication, Distribution, etc. (from Adam Schiff’s website)</vt:lpstr>
      <vt:lpstr>300 physical description RDA 2.4.5.2 Single volume RDA 7.15 Illustrative content LC-PCC PS 1.7.1 punctuation</vt:lpstr>
      <vt:lpstr>336-338 – no more GMD</vt:lpstr>
      <vt:lpstr>336 Content Type RDA 6.9</vt:lpstr>
      <vt:lpstr>337 Media Type RDA 3.2</vt:lpstr>
      <vt:lpstr>338 Carrier type RDA 3.3 </vt:lpstr>
      <vt:lpstr>336-338 for a DVD </vt:lpstr>
      <vt:lpstr>336-338 for a book</vt:lpstr>
      <vt:lpstr>PowerPoint Presentation</vt:lpstr>
      <vt:lpstr>PowerPoint Presentation</vt:lpstr>
      <vt:lpstr>PowerPoint Presentation</vt:lpstr>
      <vt:lpstr>New fields http://www.loc.gov/marc/RDAinMARC29.html and http://www.loc.gov/marc/bibliographic/</vt:lpstr>
      <vt:lpstr>Series numbering</vt:lpstr>
      <vt:lpstr>Serials Titles Source: 2013 Annual Report</vt:lpstr>
      <vt:lpstr>Misspellings in Serial Title</vt:lpstr>
      <vt:lpstr>Supplying other title information: do not, except for…</vt:lpstr>
      <vt:lpstr>Moving image resources 2.4.11 and 7.4</vt:lpstr>
      <vt:lpstr>PowerPoint Presentation</vt:lpstr>
      <vt:lpstr>PowerPoint Presentation</vt:lpstr>
      <vt:lpstr>Resource lacking a collective title</vt:lpstr>
      <vt:lpstr>Compilations lacking a collective title (from Adam Schiff’s website)</vt:lpstr>
      <vt:lpstr>PowerPoint Presentation</vt:lpstr>
      <vt:lpstr>PowerPoint Presentation</vt:lpstr>
      <vt:lpstr>PowerPoint Presentation</vt:lpstr>
      <vt:lpstr>PowerPoint Presentation</vt:lpstr>
      <vt:lpstr>PowerPoint Presentation</vt:lpstr>
      <vt:lpstr>For more information…</vt:lpstr>
      <vt:lpstr>Fictional entities can be considered creators</vt:lpstr>
      <vt:lpstr>PowerPoint Presentation</vt:lpstr>
      <vt:lpstr> Are you Ready? RDA Basics for Copy Catalogers pt. 2: Preparing a Technical Services Department  </vt:lpstr>
      <vt:lpstr>Three questions </vt:lpstr>
      <vt:lpstr>Technological side</vt:lpstr>
      <vt:lpstr>RDA in Public View</vt:lpstr>
      <vt:lpstr>PowerPoint Presentation</vt:lpstr>
      <vt:lpstr>PowerPoint Presentation</vt:lpstr>
      <vt:lpstr>PowerPoint Presentation</vt:lpstr>
      <vt:lpstr>PowerPoint Presentation</vt:lpstr>
      <vt:lpstr>PowerPoint Presentation</vt:lpstr>
      <vt:lpstr>People side</vt:lpstr>
      <vt:lpstr>Getting started – you need a leader</vt:lpstr>
      <vt:lpstr>Manage the psychological side of the big change</vt:lpstr>
      <vt:lpstr>Emphasize what’s similar/same: </vt:lpstr>
      <vt:lpstr>Small doses in meetings</vt:lpstr>
      <vt:lpstr>The best way to learn something is to teach it. (google images)</vt:lpstr>
      <vt:lpstr>In-house workshops</vt:lpstr>
      <vt:lpstr>Documentation/ Standards</vt:lpstr>
      <vt:lpstr>Webinars, etc.</vt:lpstr>
      <vt:lpstr>Late Dec. 2010-early 2013</vt:lpstr>
      <vt:lpstr>Papers that influence KSU’s local decisions</vt:lpstr>
      <vt:lpstr>Feb. 1, 2013: deadline for student workers</vt:lpstr>
      <vt:lpstr>Assigned readings for apprentice catalog librarians</vt:lpstr>
      <vt:lpstr>Assigned readings and resources, continued</vt:lpstr>
      <vt:lpstr>Next steps</vt:lpstr>
      <vt:lpstr>OLC NE : You have access to RDA Toolkit for 30 days, until April 27, 2013:</vt:lpstr>
      <vt:lpstr>OLC NW : You have access to RDA Toolkit for 30 days, until May 12, 2013:</vt:lpstr>
      <vt:lpstr>Just play in the Toolkit! (google images)</vt:lpstr>
    </vt:vector>
  </TitlesOfParts>
  <Company>University of Washington Libraries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Changes from AACR2</dc:title>
  <dc:creator>UW Library User</dc:creator>
  <cp:lastModifiedBy>MCCUTCHEON, SEVIM</cp:lastModifiedBy>
  <cp:revision>1265</cp:revision>
  <dcterms:created xsi:type="dcterms:W3CDTF">2010-03-25T00:14:10Z</dcterms:created>
  <dcterms:modified xsi:type="dcterms:W3CDTF">2013-03-26T17:42:41Z</dcterms:modified>
</cp:coreProperties>
</file>