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72" r:id="rId12"/>
    <p:sldId id="27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tacey" initials="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45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commentAuthors" Target="commentAuthor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1-06-17T08:42:34.937" idx="1">
    <p:pos x="10" y="10"/>
    <p:text>655 field?</p:text>
  </p:cm>
</p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05CAC-31E8-4703-862A-1E19DD8DF83C}" type="datetimeFigureOut">
              <a:rPr lang="en-US" smtClean="0"/>
              <a:pPr/>
              <a:t>8/19/2011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14266-486D-4E5A-84E4-9BD9EB1091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05CAC-31E8-4703-862A-1E19DD8DF83C}" type="datetimeFigureOut">
              <a:rPr lang="en-US" smtClean="0"/>
              <a:pPr/>
              <a:t>8/19/2011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14266-486D-4E5A-84E4-9BD9EB1091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05CAC-31E8-4703-862A-1E19DD8DF83C}" type="datetimeFigureOut">
              <a:rPr lang="en-US" smtClean="0"/>
              <a:pPr/>
              <a:t>8/19/2011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14266-486D-4E5A-84E4-9BD9EB1091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05CAC-31E8-4703-862A-1E19DD8DF83C}" type="datetimeFigureOut">
              <a:rPr lang="en-US" smtClean="0"/>
              <a:pPr/>
              <a:t>8/19/2011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14266-486D-4E5A-84E4-9BD9EB1091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05CAC-31E8-4703-862A-1E19DD8DF83C}" type="datetimeFigureOut">
              <a:rPr lang="en-US" smtClean="0"/>
              <a:pPr/>
              <a:t>8/19/2011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14266-486D-4E5A-84E4-9BD9EB1091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05CAC-31E8-4703-862A-1E19DD8DF83C}" type="datetimeFigureOut">
              <a:rPr lang="en-US" smtClean="0"/>
              <a:pPr/>
              <a:t>8/19/2011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14266-486D-4E5A-84E4-9BD9EB1091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05CAC-31E8-4703-862A-1E19DD8DF83C}" type="datetimeFigureOut">
              <a:rPr lang="en-US" smtClean="0"/>
              <a:pPr/>
              <a:t>8/19/2011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14266-486D-4E5A-84E4-9BD9EB1091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05CAC-31E8-4703-862A-1E19DD8DF83C}" type="datetimeFigureOut">
              <a:rPr lang="en-US" smtClean="0"/>
              <a:pPr/>
              <a:t>8/19/2011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14266-486D-4E5A-84E4-9BD9EB1091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05CAC-31E8-4703-862A-1E19DD8DF83C}" type="datetimeFigureOut">
              <a:rPr lang="en-US" smtClean="0"/>
              <a:pPr/>
              <a:t>8/19/2011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14266-486D-4E5A-84E4-9BD9EB1091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05CAC-31E8-4703-862A-1E19DD8DF83C}" type="datetimeFigureOut">
              <a:rPr lang="en-US" smtClean="0"/>
              <a:pPr/>
              <a:t>8/19/2011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14266-486D-4E5A-84E4-9BD9EB1091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05CAC-31E8-4703-862A-1E19DD8DF83C}" type="datetimeFigureOut">
              <a:rPr lang="en-US" smtClean="0"/>
              <a:pPr/>
              <a:t>8/19/2011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114266-486D-4E5A-84E4-9BD9EB1091D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D05CAC-31E8-4703-862A-1E19DD8DF83C}" type="datetimeFigureOut">
              <a:rPr lang="en-US" smtClean="0"/>
              <a:pPr/>
              <a:t>8/19/2011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14266-486D-4E5A-84E4-9BD9EB1091DD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lccn.loc.gov/2010586707" TargetMode="External"/><Relationship Id="rId2" Type="http://schemas.openxmlformats.org/officeDocument/2006/relationships/hyperlink" Target="http://lccn.loc.gov/2010329204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23622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 smtClean="0"/>
              <a:t>RDA For Sheet Maps in MARC Coding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5400" y="4191000"/>
            <a:ext cx="6400800" cy="1752600"/>
          </a:xfrm>
        </p:spPr>
        <p:txBody>
          <a:bodyPr>
            <a:normAutofit fontScale="85000" lnSpcReduction="20000"/>
          </a:bodyPr>
          <a:lstStyle/>
          <a:p>
            <a:r>
              <a:rPr lang="en-US" dirty="0" err="1" smtClean="0"/>
              <a:t>Weiping</a:t>
            </a:r>
            <a:r>
              <a:rPr lang="en-US" dirty="0" smtClean="0"/>
              <a:t> Zhang</a:t>
            </a:r>
          </a:p>
          <a:p>
            <a:r>
              <a:rPr lang="en-US" dirty="0" smtClean="0"/>
              <a:t>Government Documents Librarian</a:t>
            </a:r>
          </a:p>
          <a:p>
            <a:r>
              <a:rPr lang="en-US" dirty="0" smtClean="0"/>
              <a:t>With the help of Stacey Ahle</a:t>
            </a:r>
          </a:p>
          <a:p>
            <a:r>
              <a:rPr lang="en-US" dirty="0" smtClean="0"/>
              <a:t>June 29, 2011</a:t>
            </a:r>
            <a:endParaRPr lang="en-US" dirty="0"/>
          </a:p>
        </p:txBody>
      </p:sp>
      <p:pic>
        <p:nvPicPr>
          <p:cNvPr id="4" name="Picture 3" descr="1868_German_Map--NT_borders--Damascu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0" y="304800"/>
            <a:ext cx="7772400" cy="152399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7xx Fields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Record relationship term(s)</a:t>
            </a:r>
          </a:p>
          <a:p>
            <a:pPr>
              <a:buNone/>
            </a:pPr>
            <a:endParaRPr lang="en-US" dirty="0" smtClean="0"/>
          </a:p>
          <a:p>
            <a:pPr marL="514350" indent="-514350">
              <a:buAutoNum type="arabicPlain" startAt="700"/>
            </a:pPr>
            <a:r>
              <a:rPr lang="en-US" dirty="0" smtClean="0"/>
              <a:t>  1    </a:t>
            </a:r>
            <a:r>
              <a:rPr lang="en-US" dirty="0" err="1" smtClean="0"/>
              <a:t>Miasa</a:t>
            </a:r>
            <a:r>
              <a:rPr lang="en-US" dirty="0" smtClean="0"/>
              <a:t>, </a:t>
            </a:r>
            <a:r>
              <a:rPr lang="en-US" dirty="0" err="1" smtClean="0"/>
              <a:t>Nyoman</a:t>
            </a:r>
            <a:r>
              <a:rPr lang="en-US" dirty="0" smtClean="0"/>
              <a:t>, $e illustrator.</a:t>
            </a:r>
          </a:p>
          <a:p>
            <a:pPr marL="514350" indent="-514350">
              <a:buAutoNum type="arabicPlain" startAt="710"/>
            </a:pPr>
            <a:r>
              <a:rPr lang="en-US" dirty="0" smtClean="0"/>
              <a:t>  2    Chicago </a:t>
            </a:r>
            <a:r>
              <a:rPr lang="en-US" dirty="0" err="1" smtClean="0"/>
              <a:t>CartoGraphics</a:t>
            </a:r>
            <a:r>
              <a:rPr lang="en-US" dirty="0" smtClean="0"/>
              <a:t> (Firm</a:t>
            </a:r>
            <a:r>
              <a:rPr lang="en-US" smtClean="0"/>
              <a:t>), $e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               cartographer.</a:t>
            </a:r>
          </a:p>
          <a:p>
            <a:pPr marL="514350" indent="-514350">
              <a:buNone/>
            </a:pPr>
            <a:r>
              <a:rPr lang="en-US" dirty="0" smtClean="0"/>
              <a:t>710  2    AT&amp;T., $e sponsoring body.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05400" y="274638"/>
            <a:ext cx="3581400" cy="11430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304800" y="381000"/>
            <a:ext cx="3048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 smtClean="0"/>
              <a:t>Differences</a:t>
            </a:r>
            <a:r>
              <a:rPr lang="en-US" sz="3200" dirty="0" smtClean="0"/>
              <a:t>…</a:t>
            </a:r>
            <a:endParaRPr lang="en-US" sz="3200" dirty="0"/>
          </a:p>
        </p:txBody>
      </p:sp>
      <p:sp>
        <p:nvSpPr>
          <p:cNvPr id="12" name="Rectangle 11"/>
          <p:cNvSpPr/>
          <p:nvPr/>
        </p:nvSpPr>
        <p:spPr>
          <a:xfrm>
            <a:off x="0" y="2209800"/>
            <a:ext cx="4572000" cy="46482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13" descr="AACR2_smaller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2294888"/>
            <a:ext cx="4458323" cy="4563112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3886200" y="0"/>
            <a:ext cx="5257800" cy="5638800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7" name="Picture 16" descr="RDA_map_smaller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62400" y="0"/>
            <a:ext cx="5181600" cy="555385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RDA Resources for Map Cataloging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u="sng" dirty="0" smtClean="0"/>
              <a:t>RDA and Cartographic Resources</a:t>
            </a:r>
          </a:p>
          <a:p>
            <a:r>
              <a:rPr lang="en-US" sz="2400" dirty="0" smtClean="0"/>
              <a:t>Mary Lynette </a:t>
            </a:r>
            <a:r>
              <a:rPr lang="en-US" sz="2400" dirty="0" err="1" smtClean="0"/>
              <a:t>Larsgaard</a:t>
            </a:r>
            <a:r>
              <a:rPr lang="en-US" sz="2400" dirty="0" smtClean="0"/>
              <a:t> and Paige G. Andrew (Forthcoming,</a:t>
            </a:r>
          </a:p>
          <a:p>
            <a:pPr>
              <a:buNone/>
            </a:pPr>
            <a:r>
              <a:rPr lang="en-US" sz="2400" dirty="0" smtClean="0"/>
              <a:t>     January 2012).  Providing the first practical cataloging guide for cartographic  resources using standard of RDA. </a:t>
            </a:r>
          </a:p>
          <a:p>
            <a:pPr>
              <a:buNone/>
            </a:pPr>
            <a:endParaRPr lang="en-US" sz="2400" dirty="0" smtClean="0"/>
          </a:p>
          <a:p>
            <a:r>
              <a:rPr lang="en-US" sz="2400" dirty="0" smtClean="0"/>
              <a:t>OCLC RDA master record for maps:</a:t>
            </a:r>
          </a:p>
          <a:p>
            <a:pPr>
              <a:buNone/>
            </a:pPr>
            <a:r>
              <a:rPr lang="en-US" sz="2400" dirty="0" smtClean="0"/>
              <a:t>     #668499427</a:t>
            </a:r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400" dirty="0" smtClean="0"/>
              <a:t>Example Records (public display mode):</a:t>
            </a:r>
          </a:p>
          <a:p>
            <a:pPr>
              <a:buNone/>
            </a:pPr>
            <a:r>
              <a:rPr lang="en-US" sz="2400" dirty="0" smtClean="0"/>
              <a:t> </a:t>
            </a:r>
            <a:r>
              <a:rPr lang="en-US" sz="2200" dirty="0" smtClean="0">
                <a:hlinkClick r:id="rId2"/>
              </a:rPr>
              <a:t>http://lccn.loc.gov/2010329204</a:t>
            </a:r>
            <a:endParaRPr lang="en-US" sz="2200" dirty="0" smtClean="0"/>
          </a:p>
          <a:p>
            <a:pPr>
              <a:buNone/>
            </a:pPr>
            <a:endParaRPr lang="en-US" sz="2400" dirty="0" smtClean="0"/>
          </a:p>
          <a:p>
            <a:pPr>
              <a:buNone/>
            </a:pPr>
            <a:r>
              <a:rPr lang="en-US" sz="2200" dirty="0" smtClean="0">
                <a:hlinkClick r:id="rId3"/>
              </a:rPr>
              <a:t>http://lccn.loc.gov/2010586707</a:t>
            </a:r>
            <a:endParaRPr lang="en-US" sz="2200" dirty="0" smtClean="0"/>
          </a:p>
          <a:p>
            <a:pPr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Can I Tell a RDA Map Record?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u="sng" dirty="0" err="1" smtClean="0"/>
              <a:t>Desc</a:t>
            </a:r>
            <a:r>
              <a:rPr lang="en-US" dirty="0" smtClean="0"/>
              <a:t> “I” or blank (fixed field)</a:t>
            </a:r>
          </a:p>
          <a:p>
            <a:r>
              <a:rPr lang="en-US" dirty="0" smtClean="0"/>
              <a:t>040  $e  </a:t>
            </a:r>
            <a:r>
              <a:rPr lang="en-US" dirty="0" err="1" smtClean="0"/>
              <a:t>rda</a:t>
            </a:r>
            <a:endParaRPr lang="en-US" dirty="0"/>
          </a:p>
        </p:txBody>
      </p:sp>
      <p:pic>
        <p:nvPicPr>
          <p:cNvPr id="6" name="Picture 5" descr="how_to_tell_RDA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371600" y="2819400"/>
            <a:ext cx="6249273" cy="3715269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1xx Fields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Record relationship term(s)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100 1     </a:t>
            </a:r>
            <a:r>
              <a:rPr lang="en-US" dirty="0" err="1" smtClean="0"/>
              <a:t>Santosa</a:t>
            </a:r>
            <a:r>
              <a:rPr lang="en-US" dirty="0" smtClean="0"/>
              <a:t>, </a:t>
            </a:r>
            <a:r>
              <a:rPr lang="en-US" dirty="0" err="1" smtClean="0"/>
              <a:t>Silvio</a:t>
            </a:r>
            <a:r>
              <a:rPr lang="en-US" dirty="0" smtClean="0"/>
              <a:t>,  $e cartographer.</a:t>
            </a:r>
          </a:p>
          <a:p>
            <a:pPr marL="514350" indent="-514350">
              <a:buAutoNum type="arabicPlain" startAt="110"/>
            </a:pPr>
            <a:r>
              <a:rPr lang="en-US" dirty="0" smtClean="0"/>
              <a:t> 2    Magic Map (Firm),  $e cartographer, $e publisher. </a:t>
            </a:r>
          </a:p>
          <a:p>
            <a:pPr marL="514350" indent="-514350">
              <a:buNone/>
            </a:pPr>
            <a:r>
              <a:rPr lang="en-US" dirty="0" smtClean="0"/>
              <a:t> </a:t>
            </a:r>
            <a:r>
              <a:rPr lang="en-US" sz="2400" dirty="0" smtClean="0"/>
              <a:t>(</a:t>
            </a:r>
            <a:r>
              <a:rPr lang="en-US" dirty="0" err="1" smtClean="0"/>
              <a:t>rda</a:t>
            </a:r>
            <a:r>
              <a:rPr lang="en-US" dirty="0" smtClean="0"/>
              <a:t> description of relationship designators says “one” or “more”.)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245 Title Statement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rule of three, record all names if available</a:t>
            </a:r>
          </a:p>
          <a:p>
            <a:r>
              <a:rPr lang="en-US" dirty="0" smtClean="0"/>
              <a:t>No [GMD]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 smtClean="0"/>
              <a:t>245  1  0  	Bali pathfinder / $c all maps are 			hand-drawings by </a:t>
            </a:r>
            <a:r>
              <a:rPr lang="en-US" dirty="0" err="1" smtClean="0"/>
              <a:t>Silvio</a:t>
            </a:r>
            <a:r>
              <a:rPr lang="en-US" dirty="0" smtClean="0"/>
              <a:t> </a:t>
            </a:r>
            <a:r>
              <a:rPr lang="en-US" dirty="0" err="1" smtClean="0"/>
              <a:t>Santosa</a:t>
            </a:r>
            <a:r>
              <a:rPr lang="en-US" dirty="0" smtClean="0"/>
              <a:t> ; 		water color illustration by </a:t>
            </a:r>
            <a:r>
              <a:rPr lang="en-US" dirty="0" err="1" smtClean="0"/>
              <a:t>Nyoman</a:t>
            </a:r>
            <a:r>
              <a:rPr lang="en-US" dirty="0" smtClean="0"/>
              <a:t> 		</a:t>
            </a:r>
            <a:r>
              <a:rPr lang="en-US" dirty="0" err="1" smtClean="0"/>
              <a:t>Miasa</a:t>
            </a:r>
            <a:r>
              <a:rPr lang="en-US" dirty="0" smtClean="0"/>
              <a:t>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250 Edition Statement</a:t>
            </a:r>
            <a:br>
              <a:rPr lang="en-US" dirty="0" smtClean="0"/>
            </a:br>
            <a:r>
              <a:rPr lang="en-US" dirty="0" smtClean="0"/>
              <a:t>255 Cartographic Mathematical Data</a:t>
            </a:r>
            <a:r>
              <a:rPr lang="en-US" b="1" dirty="0" smtClean="0"/>
              <a:t> 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Fewer abbreviations</a:t>
            </a:r>
          </a:p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AutoNum type="arabicPlain" startAt="250"/>
            </a:pPr>
            <a:r>
              <a:rPr lang="en-US" dirty="0" smtClean="0"/>
              <a:t>   10</a:t>
            </a:r>
            <a:r>
              <a:rPr lang="en-US" baseline="30000" dirty="0" smtClean="0"/>
              <a:t>th</a:t>
            </a:r>
            <a:r>
              <a:rPr lang="en-US" dirty="0" smtClean="0"/>
              <a:t> edition.</a:t>
            </a:r>
          </a:p>
          <a:p>
            <a:pPr marL="514350" indent="-514350">
              <a:buNone/>
            </a:pPr>
            <a:r>
              <a:rPr lang="en-US" dirty="0" smtClean="0"/>
              <a:t>250   10th ed..</a:t>
            </a:r>
          </a:p>
          <a:p>
            <a:pPr marL="514350" indent="-514350">
              <a:buNone/>
            </a:pPr>
            <a:r>
              <a:rPr lang="en-US" dirty="0" smtClean="0"/>
              <a:t>255    Scale approximately 1:200,000.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260 Publication Place, Publisher, Dates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more [</a:t>
            </a:r>
            <a:r>
              <a:rPr lang="en-US" dirty="0" err="1" smtClean="0"/>
              <a:t>s.l</a:t>
            </a:r>
            <a:r>
              <a:rPr lang="en-US" dirty="0" smtClean="0"/>
              <a:t>.] and [</a:t>
            </a:r>
            <a:r>
              <a:rPr lang="en-US" dirty="0" err="1" smtClean="0"/>
              <a:t>s.n</a:t>
            </a:r>
            <a:r>
              <a:rPr lang="en-US" dirty="0" smtClean="0"/>
              <a:t>.]</a:t>
            </a:r>
          </a:p>
          <a:p>
            <a:endParaRPr lang="en-US" dirty="0" smtClean="0"/>
          </a:p>
          <a:p>
            <a:pPr marL="514350" indent="-514350">
              <a:buAutoNum type="arabicPlain" startAt="260"/>
            </a:pPr>
            <a:r>
              <a:rPr lang="en-US" dirty="0" smtClean="0"/>
              <a:t>   [Place of publication not identified] : $b [publisher not identified]</a:t>
            </a:r>
          </a:p>
          <a:p>
            <a:pPr marL="514350" indent="-514350">
              <a:buAutoNum type="arabicPlain" startAt="260"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260   Vancouver, B.C. : $b International Travel Maps, $c [2010], ©2010.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300 Physical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abbreviations except for measurement of the Item</a:t>
            </a:r>
          </a:p>
          <a:p>
            <a:pPr>
              <a:buNone/>
            </a:pPr>
            <a:endParaRPr lang="en-US" dirty="0" smtClean="0"/>
          </a:p>
          <a:p>
            <a:pPr marL="514350" indent="-514350">
              <a:buAutoNum type="arabicPlain" startAt="300"/>
            </a:pPr>
            <a:r>
              <a:rPr lang="en-US" dirty="0" smtClean="0"/>
              <a:t>     2 maps on 1 sheet : $b both sides, color ;</a:t>
            </a:r>
          </a:p>
          <a:p>
            <a:pPr marL="514350" indent="-514350">
              <a:buNone/>
            </a:pPr>
            <a:r>
              <a:rPr lang="en-US" dirty="0" smtClean="0"/>
              <a:t>            $c 92 x 57 cm each                            </a:t>
            </a:r>
            <a:endParaRPr lang="en-US" dirty="0"/>
          </a:p>
        </p:txBody>
      </p:sp>
      <p:sp>
        <p:nvSpPr>
          <p:cNvPr id="8" name="Oval 7"/>
          <p:cNvSpPr/>
          <p:nvPr/>
        </p:nvSpPr>
        <p:spPr>
          <a:xfrm>
            <a:off x="7239000" y="3200400"/>
            <a:ext cx="990600" cy="6858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9" name="Oval 8"/>
          <p:cNvSpPr/>
          <p:nvPr/>
        </p:nvSpPr>
        <p:spPr>
          <a:xfrm>
            <a:off x="3352800" y="3962400"/>
            <a:ext cx="609600" cy="457200"/>
          </a:xfrm>
          <a:prstGeom prst="ellipse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/>
          <p:cNvSpPr txBox="1"/>
          <p:nvPr/>
        </p:nvSpPr>
        <p:spPr>
          <a:xfrm>
            <a:off x="4572000" y="5029200"/>
            <a:ext cx="17526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>
                <a:solidFill>
                  <a:srgbClr val="FF0000"/>
                </a:solidFill>
              </a:rPr>
              <a:t>Abbreviation okay for measurement</a:t>
            </a:r>
            <a:endParaRPr lang="en-US" sz="1600" dirty="0">
              <a:solidFill>
                <a:srgbClr val="FF0000"/>
              </a:solidFill>
            </a:endParaRPr>
          </a:p>
        </p:txBody>
      </p:sp>
      <p:cxnSp>
        <p:nvCxnSpPr>
          <p:cNvPr id="10" name="Straight Arrow Connector 9"/>
          <p:cNvCxnSpPr/>
          <p:nvPr/>
        </p:nvCxnSpPr>
        <p:spPr>
          <a:xfrm rot="16200000" flipV="1">
            <a:off x="3962400" y="4495800"/>
            <a:ext cx="533400" cy="533400"/>
          </a:xfrm>
          <a:prstGeom prst="straightConnector1">
            <a:avLst/>
          </a:prstGeom>
          <a:ln>
            <a:solidFill>
              <a:srgbClr val="FF0000"/>
            </a:solidFill>
            <a:tailEnd type="arrow"/>
          </a:ln>
          <a:effectLst/>
        </p:spPr>
        <p:style>
          <a:lnRef idx="2">
            <a:schemeClr val="accent2"/>
          </a:lnRef>
          <a:fillRef idx="0">
            <a:schemeClr val="accent2"/>
          </a:fillRef>
          <a:effectRef idx="1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336-338 Content , Media, and Carrier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Three new fields to replace GMD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336  Cartographic image $2 </a:t>
            </a:r>
            <a:r>
              <a:rPr lang="en-US" dirty="0" err="1" smtClean="0"/>
              <a:t>rdacontent</a:t>
            </a:r>
            <a:endParaRPr lang="en-US" dirty="0" smtClean="0"/>
          </a:p>
          <a:p>
            <a:pPr marL="514350" indent="-514350">
              <a:buAutoNum type="arabicPlain" startAt="337"/>
            </a:pPr>
            <a:r>
              <a:rPr lang="en-US" dirty="0" smtClean="0"/>
              <a:t>  Unmediated $2 </a:t>
            </a:r>
            <a:r>
              <a:rPr lang="en-US" dirty="0" err="1" smtClean="0"/>
              <a:t>rdamedia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338  Sheet $2 </a:t>
            </a:r>
            <a:r>
              <a:rPr lang="en-US" dirty="0" err="1" smtClean="0"/>
              <a:t>rdacarrier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5xx (Notes) and 6xx (Subject Headings)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/>
          </a:bodyPr>
          <a:lstStyle/>
          <a:p>
            <a:r>
              <a:rPr lang="en-US" dirty="0" smtClean="0"/>
              <a:t>More notes are encouraged</a:t>
            </a:r>
          </a:p>
          <a:p>
            <a:pPr marL="457200" indent="-457200">
              <a:buAutoNum type="arabicPlain" startAt="500"/>
            </a:pPr>
            <a:r>
              <a:rPr lang="en-US" sz="2400" dirty="0" smtClean="0"/>
              <a:t> Title from panel.</a:t>
            </a:r>
          </a:p>
          <a:p>
            <a:pPr marL="457200" indent="-457200">
              <a:buNone/>
            </a:pPr>
            <a:r>
              <a:rPr lang="en-US" sz="2400" dirty="0" smtClean="0"/>
              <a:t>500   Includes loop inset, text, color illustrations, and diagrams.</a:t>
            </a:r>
          </a:p>
          <a:p>
            <a:pPr marL="457200" indent="-457200">
              <a:buAutoNum type="arabicPlain" startAt="500"/>
            </a:pPr>
            <a:r>
              <a:rPr lang="en-US" sz="2400" dirty="0" smtClean="0"/>
              <a:t>“Funding by AT&amp;T.” Map shows location of AT&amp;T stores.</a:t>
            </a:r>
          </a:p>
          <a:p>
            <a:pPr marL="457200" indent="-457200">
              <a:buAutoNum type="arabicPlain" startAt="500"/>
            </a:pPr>
            <a:endParaRPr lang="en-US" sz="2400" dirty="0" smtClean="0"/>
          </a:p>
          <a:p>
            <a:r>
              <a:rPr lang="en-US" dirty="0" smtClean="0"/>
              <a:t>655 Genre/Form terms</a:t>
            </a:r>
          </a:p>
          <a:p>
            <a:pPr marL="457200" indent="-457200">
              <a:buNone/>
            </a:pPr>
            <a:r>
              <a:rPr lang="en-US" sz="2400" i="1" dirty="0" smtClean="0"/>
              <a:t>RDA records include 655 fields</a:t>
            </a:r>
          </a:p>
          <a:p>
            <a:pPr marL="457200" indent="-457200">
              <a:buAutoNum type="arabicPlain" startAt="655"/>
            </a:pPr>
            <a:r>
              <a:rPr lang="en-US" sz="2400" dirty="0" smtClean="0"/>
              <a:t>    0  Thematic Maps</a:t>
            </a:r>
          </a:p>
          <a:p>
            <a:pPr marL="457200" indent="-457200">
              <a:buNone/>
            </a:pPr>
            <a:r>
              <a:rPr lang="en-US" sz="2400" dirty="0" smtClean="0"/>
              <a:t>655    0  Statistical Maps</a:t>
            </a:r>
          </a:p>
          <a:p>
            <a:pPr marL="457200" indent="-457200">
              <a:buAutoNum type="arabicPlain" startAt="655"/>
            </a:pPr>
            <a:r>
              <a:rPr lang="en-US" sz="2400" dirty="0" smtClean="0"/>
              <a:t>    0  Nautical Charts</a:t>
            </a:r>
          </a:p>
          <a:p>
            <a:pPr marL="457200" indent="-457200">
              <a:buAutoNum type="arabicPlain" startAt="655"/>
            </a:pPr>
            <a:endParaRPr lang="en-US" sz="2400" dirty="0" smtClean="0"/>
          </a:p>
          <a:p>
            <a:pPr marL="457200" indent="-457200">
              <a:buAutoNum type="arabicPlain" startAt="655"/>
            </a:pPr>
            <a:endParaRPr lang="en-US" sz="2400" dirty="0" smtClean="0"/>
          </a:p>
          <a:p>
            <a:pPr marL="457200" indent="-457200">
              <a:buAutoNum type="arabicPlain" startAt="500"/>
            </a:pPr>
            <a:endParaRPr lang="en-US" sz="2400" dirty="0" smtClean="0"/>
          </a:p>
          <a:p>
            <a:pPr marL="457200" indent="-457200">
              <a:buAutoNum type="arabicPlain" startAt="500"/>
            </a:pPr>
            <a:endParaRPr lang="en-US" sz="2400" dirty="0" smtClean="0"/>
          </a:p>
          <a:p>
            <a:pPr marL="457200" indent="-457200">
              <a:buAutoNum type="arabicPlain" startAt="500"/>
            </a:pPr>
            <a:endParaRPr lang="en-US" sz="2400" dirty="0" smtClean="0"/>
          </a:p>
          <a:p>
            <a:pPr marL="457200" indent="-457200">
              <a:buAutoNum type="arabicPlain" startAt="500"/>
            </a:pPr>
            <a:endParaRPr lang="en-US" sz="2400" dirty="0" smtClean="0"/>
          </a:p>
          <a:p>
            <a:pPr marL="457200" indent="-457200">
              <a:buAutoNum type="arabicPlain" startAt="500"/>
            </a:pPr>
            <a:endParaRPr lang="en-US" sz="2400" dirty="0" smtClean="0"/>
          </a:p>
          <a:p>
            <a:pPr marL="457200" indent="-457200">
              <a:buAutoNum type="arabicPlain" startAt="500"/>
            </a:pPr>
            <a:endParaRPr lang="en-US" sz="2400" dirty="0" smtClean="0"/>
          </a:p>
          <a:p>
            <a:pPr marL="457200" indent="-457200">
              <a:buAutoNum type="arabicPlain" startAt="500"/>
            </a:pPr>
            <a:endParaRPr lang="en-US" sz="2400" dirty="0" smtClean="0"/>
          </a:p>
          <a:p>
            <a:pPr marL="457200" indent="-457200">
              <a:buAutoNum type="arabicPlain" startAt="500"/>
            </a:pPr>
            <a:endParaRPr lang="en-US" sz="2400" dirty="0" smtClean="0"/>
          </a:p>
          <a:p>
            <a:pPr marL="457200" indent="-457200">
              <a:buAutoNum type="arabicPlain" startAt="500"/>
            </a:pPr>
            <a:endParaRPr lang="en-US" sz="2400" dirty="0" smtClean="0"/>
          </a:p>
          <a:p>
            <a:pPr marL="457200" indent="-457200">
              <a:buAutoNum type="arabicPlain" startAt="500"/>
            </a:pPr>
            <a:endParaRPr lang="en-US" sz="2400" dirty="0" smtClean="0"/>
          </a:p>
          <a:p>
            <a:pPr marL="457200" indent="-457200">
              <a:buAutoNum type="arabicPlain" startAt="500"/>
            </a:pPr>
            <a:endParaRPr lang="en-US" sz="2400" dirty="0" smtClean="0"/>
          </a:p>
          <a:p>
            <a:pPr marL="457200" indent="-457200">
              <a:buAutoNum type="arabicPlain" startAt="500"/>
            </a:pPr>
            <a:endParaRPr lang="en-US" sz="2400" dirty="0" smtClean="0"/>
          </a:p>
          <a:p>
            <a:pPr marL="457200" indent="-457200">
              <a:buAutoNum type="arabicPlain" startAt="500"/>
            </a:pPr>
            <a:endParaRPr lang="en-US" sz="2400" dirty="0" smtClean="0"/>
          </a:p>
          <a:p>
            <a:pPr marL="457200" indent="-457200">
              <a:buAutoNum type="arabicPlain" startAt="500"/>
            </a:pPr>
            <a:endParaRPr lang="en-US" sz="2400" dirty="0" smtClean="0"/>
          </a:p>
          <a:p>
            <a:pPr marL="457200" indent="-457200">
              <a:buAutoNum type="arabicPlain" startAt="500"/>
            </a:pPr>
            <a:endParaRPr lang="en-US" sz="2400" dirty="0" smtClean="0"/>
          </a:p>
          <a:p>
            <a:pPr marL="457200" indent="-457200">
              <a:buAutoNum type="arabicPlain" startAt="500"/>
            </a:pPr>
            <a:endParaRPr lang="en-US" sz="2400" dirty="0" smtClean="0"/>
          </a:p>
          <a:p>
            <a:pPr marL="457200" indent="-457200">
              <a:buAutoNum type="arabicPlain" startAt="500"/>
            </a:pPr>
            <a:endParaRPr lang="en-US" sz="2400" dirty="0" smtClean="0"/>
          </a:p>
          <a:p>
            <a:pPr marL="457200" indent="-457200">
              <a:buAutoNum type="arabicPlain" startAt="500"/>
            </a:pPr>
            <a:endParaRPr lang="en-US" sz="2400" dirty="0" smtClean="0"/>
          </a:p>
          <a:p>
            <a:pPr marL="457200" indent="-457200">
              <a:buAutoNum type="arabicPlain" startAt="500"/>
            </a:pPr>
            <a:endParaRPr lang="en-US" sz="2400" dirty="0" smtClean="0"/>
          </a:p>
          <a:p>
            <a:pPr marL="457200" indent="-457200">
              <a:buAutoNum type="arabicPlain" startAt="500"/>
            </a:pPr>
            <a:endParaRPr lang="en-US" sz="2400" dirty="0" smtClean="0"/>
          </a:p>
          <a:p>
            <a:pPr marL="457200" indent="-457200">
              <a:buAutoNum type="arabicPlain" startAt="500"/>
            </a:pPr>
            <a:endParaRPr lang="en-US" sz="2400" dirty="0" smtClean="0"/>
          </a:p>
          <a:p>
            <a:pPr marL="457200" indent="-457200">
              <a:buAutoNum type="arabicPlain" startAt="500"/>
            </a:pPr>
            <a:endParaRPr lang="en-US" sz="2400" dirty="0" smtClean="0"/>
          </a:p>
          <a:p>
            <a:pPr marL="457200" indent="-457200">
              <a:buAutoNum type="arabicPlain" startAt="500"/>
            </a:pPr>
            <a:endParaRPr lang="en-US" sz="2400" dirty="0" smtClean="0"/>
          </a:p>
          <a:p>
            <a:pPr marL="457200" indent="-457200">
              <a:buAutoNum type="arabicPlain" startAt="500"/>
            </a:pPr>
            <a:endParaRPr lang="en-US" sz="2400" dirty="0" smtClean="0"/>
          </a:p>
          <a:p>
            <a:pPr marL="457200" indent="-457200">
              <a:buAutoNum type="arabicPlain" startAt="500"/>
            </a:pPr>
            <a:endParaRPr lang="en-US" sz="2400" dirty="0" smtClean="0"/>
          </a:p>
          <a:p>
            <a:pPr marL="457200" indent="-457200">
              <a:buAutoNum type="arabicPlain" startAt="500"/>
            </a:pPr>
            <a:endParaRPr lang="en-US" sz="2400" dirty="0" smtClean="0"/>
          </a:p>
          <a:p>
            <a:pPr marL="457200" indent="-457200">
              <a:buAutoNum type="arabicPlain" startAt="500"/>
            </a:pPr>
            <a:endParaRPr lang="en-US" sz="2400" dirty="0" smtClean="0"/>
          </a:p>
          <a:p>
            <a:pPr marL="457200" indent="-457200">
              <a:buAutoNum type="arabicPlain" startAt="500"/>
            </a:pPr>
            <a:endParaRPr lang="en-US" sz="2400" dirty="0" smtClean="0"/>
          </a:p>
          <a:p>
            <a:pPr marL="457200" indent="-457200">
              <a:buAutoNum type="arabicPlain" startAt="500"/>
            </a:pPr>
            <a:endParaRPr lang="en-US" sz="2400" dirty="0" smtClean="0"/>
          </a:p>
          <a:p>
            <a:pPr marL="457200" indent="-457200">
              <a:buAutoNum type="arabicPlain" startAt="500"/>
            </a:pPr>
            <a:endParaRPr lang="en-US" sz="2400" dirty="0" smtClean="0"/>
          </a:p>
          <a:p>
            <a:pPr marL="457200" indent="-457200">
              <a:buAutoNum type="arabicPlain" startAt="500"/>
            </a:pPr>
            <a:endParaRPr lang="en-US" sz="2400" dirty="0" smtClean="0"/>
          </a:p>
          <a:p>
            <a:pPr marL="457200" indent="-457200">
              <a:buAutoNum type="arabicPlain" startAt="500"/>
            </a:pPr>
            <a:endParaRPr lang="en-US" sz="2400" dirty="0" smtClean="0"/>
          </a:p>
          <a:p>
            <a:pPr marL="457200" indent="-457200">
              <a:buAutoNum type="arabicPlain" startAt="500"/>
            </a:pPr>
            <a:endParaRPr lang="en-US" sz="2400" dirty="0" smtClean="0"/>
          </a:p>
          <a:p>
            <a:pPr marL="457200" indent="-457200">
              <a:buAutoNum type="arabicPlain" startAt="500"/>
            </a:pPr>
            <a:endParaRPr lang="en-US" sz="2400" dirty="0" smtClean="0"/>
          </a:p>
          <a:p>
            <a:pPr marL="457200" indent="-457200">
              <a:buAutoNum type="arabicPlain" startAt="500"/>
            </a:pP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941</TotalTime>
  <Words>412</Words>
  <Application>Microsoft Office PowerPoint</Application>
  <PresentationFormat>On-screen Show (4:3)</PresentationFormat>
  <Paragraphs>147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RDA For Sheet Maps in MARC Coding</vt:lpstr>
      <vt:lpstr>How Can I Tell a RDA Map Record?</vt:lpstr>
      <vt:lpstr>1xx Fields</vt:lpstr>
      <vt:lpstr>245 Title Statement</vt:lpstr>
      <vt:lpstr>250 Edition Statement 255 Cartographic Mathematical Data </vt:lpstr>
      <vt:lpstr>260 Publication Place, Publisher, Dates</vt:lpstr>
      <vt:lpstr>300 Physical Description</vt:lpstr>
      <vt:lpstr>336-338 Content , Media, and Carrier </vt:lpstr>
      <vt:lpstr>5xx (Notes) and 6xx (Subject Headings)</vt:lpstr>
      <vt:lpstr>7xx Fields</vt:lpstr>
      <vt:lpstr>Slide 11</vt:lpstr>
      <vt:lpstr>RDA Resources for Map Cataloging</vt:lpstr>
    </vt:vector>
  </TitlesOfParts>
  <Company>Kent State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RDA For Map Cataloging</dc:title>
  <dc:creator>wzhang1</dc:creator>
  <cp:lastModifiedBy>End User Support Services</cp:lastModifiedBy>
  <cp:revision>75</cp:revision>
  <dcterms:created xsi:type="dcterms:W3CDTF">2011-05-17T16:59:59Z</dcterms:created>
  <dcterms:modified xsi:type="dcterms:W3CDTF">2011-08-19T17:59:50Z</dcterms:modified>
</cp:coreProperties>
</file>