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7" r:id="rId3"/>
    <p:sldId id="257" r:id="rId4"/>
    <p:sldId id="263" r:id="rId5"/>
    <p:sldId id="264" r:id="rId6"/>
    <p:sldId id="265" r:id="rId7"/>
    <p:sldId id="266" r:id="rId8"/>
    <p:sldId id="261" r:id="rId9"/>
    <p:sldId id="262" r:id="rId10"/>
    <p:sldId id="268" r:id="rId11"/>
    <p:sldId id="269" r:id="rId12"/>
    <p:sldId id="270" r:id="rId13"/>
    <p:sldId id="258" r:id="rId14"/>
    <p:sldId id="259" r:id="rId15"/>
    <p:sldId id="271" r:id="rId16"/>
    <p:sldId id="272" r:id="rId17"/>
    <p:sldId id="273" r:id="rId18"/>
    <p:sldId id="274" r:id="rId19"/>
    <p:sldId id="275" r:id="rId20"/>
    <p:sldId id="260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8245CA4-EADB-4F22-94DE-028B00B8309E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44E4AA-B1B1-4D7D-8082-29105C8D4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B650315-D930-40FC-8592-19A125B96176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AE67E1A-1034-4377-9582-B47AFCF4CA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7E1A-1034-4377-9582-B47AFCF4CAE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C6AAA5-1F14-43DD-B708-4E3AF19681C1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2FE06-9C9F-4F23-BD0F-630441E6E67E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4B7FDE-90E5-43F9-A51C-8ECD1BCC2725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B26FD-7BD3-4EA4-A071-290C886A2F52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D795C-69CB-4988-990D-C4FCF4642B5D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893655-EA97-4512-8DD2-D32D5371B546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5D769-6C97-4724-98DE-01B21755683A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E5B93D-2DE1-4EDE-8A59-FE11DD323D13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29E77-3FDF-4A83-BB70-60A01F3F6E4B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BDF452-BC4B-4C77-8892-C57F933FD54B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2E634-CCE0-4AD8-9AE5-2335DE728567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2777210-EDE9-483B-A79A-9694BC39E5B5}" type="datetime1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7223134-49E5-4610-9A96-83A47E801E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rary.kent.edu/PDSC_FRCW_Session_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rary.kent.edu/PDSC_FRCW_Additional_Resources" TargetMode="External"/><Relationship Id="rId2" Type="http://schemas.openxmlformats.org/officeDocument/2006/relationships/hyperlink" Target="http://kentlink.kent.edu/record=b3009236~S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journals.ohiolink.edu/ejc/pdf.cgi/Dinkins_D.pdf?issn=00991333&amp;issue=v36i0004&amp;article=279_mrtuopatr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hyperlink" Target="http://www.library.kent.edu/PDSC_FRCW_Additional_Resourc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762000"/>
            <a:ext cx="7772400" cy="288700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PDSC Faculty Research and Collaboration Workshop Series</a:t>
            </a:r>
            <a:br>
              <a:rPr lang="en-US" b="1" dirty="0" smtClean="0"/>
            </a:br>
            <a:r>
              <a:rPr lang="en-US" sz="1800" dirty="0" smtClean="0">
                <a:hlinkClick r:id="rId3"/>
              </a:rPr>
              <a:t>http://www.library.kent.edu/PDSC_FRCW_Session_1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Session 1: </a:t>
            </a:r>
            <a:r>
              <a:rPr lang="en-US" b="1" dirty="0" smtClean="0"/>
              <a:t> "I've got a great idea for a study..."</a:t>
            </a:r>
          </a:p>
          <a:p>
            <a:r>
              <a:rPr lang="en-US" dirty="0" smtClean="0"/>
              <a:t>In this session, we will explore choosing research methods, developing research questions/hypotheses. 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791200"/>
            <a:ext cx="5486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28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/>
              <a:t>Quantitative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Key Concepts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Experimental designs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Non-experimental Designs – e.g. surveys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Scientific Method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Empiricism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Claims Objectivity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Most often used by post positivists.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Picture 4" descr="C:\Documents and Settings\cughrin\Local Settings\Temporary Internet Files\Content.IE5\VDPNAE2P\MC9002874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276600"/>
            <a:ext cx="2940050" cy="2481263"/>
          </a:xfrm>
          <a:prstGeom prst="rect">
            <a:avLst/>
          </a:prstGeom>
          <a:noFill/>
        </p:spPr>
      </p:pic>
    </p:spTree>
  </p:cSld>
  <p:clrMapOvr>
    <a:masterClrMapping/>
  </p:clrMapOvr>
  <p:transition advTm="2363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/>
              <a:t>Mixed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Types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u="sng" dirty="0" smtClean="0"/>
              <a:t>Sequential</a:t>
            </a:r>
            <a:r>
              <a:rPr lang="en-GB" dirty="0" smtClean="0"/>
              <a:t> – Qualitative to quantitative or quantitative to qualitative.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u="sng" dirty="0" smtClean="0"/>
              <a:t>Concurrent</a:t>
            </a:r>
            <a:r>
              <a:rPr lang="en-GB" dirty="0" smtClean="0"/>
              <a:t> – Integrate qualitative and quantitative methods and data.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u="sng" dirty="0" smtClean="0"/>
              <a:t>Transformative</a:t>
            </a:r>
            <a:r>
              <a:rPr lang="en-GB" dirty="0" smtClean="0"/>
              <a:t> – Theory driven choices in data collection techniques.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075" name="Picture 3" descr="C:\Documents and Settings\cughrin\Local Settings\Temporary Internet Files\Content.IE5\SHYN8DMV\MC90023392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3505200"/>
            <a:ext cx="2971800" cy="1789695"/>
          </a:xfrm>
          <a:prstGeom prst="rect">
            <a:avLst/>
          </a:prstGeom>
          <a:noFill/>
        </p:spPr>
      </p:pic>
    </p:spTree>
  </p:cSld>
  <p:clrMapOvr>
    <a:masterClrMapping/>
  </p:clrMapOvr>
  <p:transition advTm="3427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Paradigms and Methodologies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>
            <p:ph idx="1"/>
          </p:nvPr>
        </p:nvGraphicFramePr>
        <p:xfrm>
          <a:off x="503238" y="583675"/>
          <a:ext cx="8183562" cy="4080924"/>
        </p:xfrm>
        <a:graphic>
          <a:graphicData uri="http://schemas.openxmlformats.org/presentationml/2006/ole">
            <p:oleObj spid="_x0000_s1026" r:id="rId3" imgW="8973000" imgH="4475160" progId="">
              <p:embed/>
            </p:oleObj>
          </a:graphicData>
        </a:graphic>
      </p:graphicFrame>
    </p:spTree>
  </p:cSld>
  <p:clrMapOvr>
    <a:masterClrMapping/>
  </p:clrMapOvr>
  <p:transition advTm="142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572000"/>
            <a:ext cx="8183880" cy="146304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Evaluation and Selecting </a:t>
            </a:r>
            <a:br>
              <a:rPr lang="en-US" dirty="0" smtClean="0"/>
            </a:br>
            <a:r>
              <a:rPr lang="en-US" dirty="0" smtClean="0"/>
              <a:t>Library &amp; Information Science Research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04164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List adapted from </a:t>
            </a:r>
            <a:r>
              <a:rPr lang="en-US" dirty="0" smtClean="0">
                <a:hlinkClick r:id="rId2"/>
              </a:rPr>
              <a:t>Powell and Connaway (2004) </a:t>
            </a:r>
            <a:r>
              <a:rPr lang="en-US" u="sng" dirty="0" smtClean="0">
                <a:hlinkClick r:id="rId2"/>
              </a:rPr>
              <a:t>Basic Research Methods for Librarians </a:t>
            </a:r>
            <a:r>
              <a:rPr lang="en-US" dirty="0" smtClean="0">
                <a:hlinkClick r:id="rId2"/>
              </a:rPr>
              <a:t>(4th ed.)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Historical research</a:t>
            </a:r>
          </a:p>
          <a:p>
            <a:pPr lvl="1"/>
            <a:r>
              <a:rPr lang="en-US" dirty="0" smtClean="0"/>
              <a:t>Bibliography</a:t>
            </a:r>
          </a:p>
          <a:p>
            <a:pPr lvl="1"/>
            <a:r>
              <a:rPr lang="en-US" dirty="0" smtClean="0"/>
              <a:t>Operations research</a:t>
            </a:r>
          </a:p>
          <a:p>
            <a:pPr lvl="1"/>
            <a:r>
              <a:rPr lang="en-US" dirty="0" smtClean="0"/>
              <a:t>Modeling</a:t>
            </a:r>
          </a:p>
          <a:p>
            <a:pPr lvl="1"/>
            <a:r>
              <a:rPr lang="en-US" dirty="0" smtClean="0"/>
              <a:t>Case study</a:t>
            </a:r>
          </a:p>
          <a:p>
            <a:pPr lvl="1"/>
            <a:r>
              <a:rPr lang="en-US" dirty="0" smtClean="0"/>
              <a:t>Delphi study</a:t>
            </a:r>
          </a:p>
          <a:p>
            <a:pPr lvl="1"/>
            <a:r>
              <a:rPr lang="en-US" dirty="0" smtClean="0"/>
              <a:t>Content analysis</a:t>
            </a:r>
          </a:p>
          <a:p>
            <a:pPr lvl="1"/>
            <a:r>
              <a:rPr lang="en-US" dirty="0" smtClean="0"/>
              <a:t>Comparative librarianship</a:t>
            </a:r>
          </a:p>
          <a:p>
            <a:pPr lvl="1"/>
            <a:r>
              <a:rPr lang="en-US" dirty="0" smtClean="0"/>
              <a:t>Tech-based research</a:t>
            </a:r>
          </a:p>
          <a:p>
            <a:pPr lvl="1"/>
            <a:r>
              <a:rPr lang="en-US" dirty="0" smtClean="0"/>
              <a:t>Systems analysis</a:t>
            </a:r>
          </a:p>
          <a:p>
            <a:pPr lvl="1"/>
            <a:r>
              <a:rPr lang="en-US" dirty="0" smtClean="0"/>
              <a:t>Survey research</a:t>
            </a:r>
          </a:p>
          <a:p>
            <a:pPr lvl="1"/>
            <a:r>
              <a:rPr lang="en-US" dirty="0" smtClean="0"/>
              <a:t>Experimental research</a:t>
            </a:r>
          </a:p>
          <a:p>
            <a:pPr lvl="1">
              <a:buNone/>
            </a:pPr>
            <a:r>
              <a:rPr lang="en-US" dirty="0" smtClean="0"/>
              <a:t>For Definitions and Examples see:</a:t>
            </a:r>
            <a:r>
              <a:rPr lang="en-US" dirty="0" smtClean="0">
                <a:hlinkClick r:id="rId3"/>
              </a:rPr>
              <a:t>http://www.library.kent.edu/PDSC_FRCW_Additional_Resources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2050" name="Picture 2" descr="C:\Documents and Settings\cughrin\Local Settings\Temporary Internet Files\Content.IE5\89Q7K92Z\MC90008858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990600"/>
            <a:ext cx="2286000" cy="2723385"/>
          </a:xfrm>
          <a:prstGeom prst="rect">
            <a:avLst/>
          </a:prstGeom>
          <a:noFill/>
        </p:spPr>
      </p:pic>
    </p:spTree>
  </p:cSld>
  <p:clrMapOvr>
    <a:masterClrMapping/>
  </p:clrMapOvr>
  <p:transition advTm="4215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800600"/>
            <a:ext cx="8183880" cy="123444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Identifying Research Questions &amp;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Defining Variables and Values</a:t>
            </a:r>
          </a:p>
          <a:p>
            <a:r>
              <a:rPr lang="en-US" dirty="0" smtClean="0"/>
              <a:t>Operational Definitions</a:t>
            </a:r>
          </a:p>
          <a:p>
            <a:r>
              <a:rPr lang="en-US" dirty="0" smtClean="0"/>
              <a:t>Statement of Problem </a:t>
            </a:r>
          </a:p>
          <a:p>
            <a:r>
              <a:rPr lang="en-US" dirty="0" smtClean="0"/>
              <a:t>Purpose Statement</a:t>
            </a:r>
          </a:p>
          <a:p>
            <a:r>
              <a:rPr lang="en-US" dirty="0" smtClean="0"/>
              <a:t>Types of Hypotheses</a:t>
            </a:r>
          </a:p>
          <a:p>
            <a:r>
              <a:rPr lang="en-US" dirty="0" smtClean="0"/>
              <a:t>Pseudohypotheses</a:t>
            </a:r>
          </a:p>
          <a:p>
            <a:r>
              <a:rPr lang="en-US" dirty="0" smtClean="0"/>
              <a:t>Research 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3074" name="Picture 2" descr="C:\Documents and Settings\cughrin\Local Settings\Temporary Internet Files\Content.IE5\VEJ99LNV\MM900172629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007836"/>
            <a:ext cx="1447800" cy="1942390"/>
          </a:xfrm>
          <a:prstGeom prst="rect">
            <a:avLst/>
          </a:prstGeom>
          <a:noFill/>
        </p:spPr>
      </p:pic>
      <p:pic>
        <p:nvPicPr>
          <p:cNvPr id="3076" name="Picture 4" descr="C:\Documents and Settings\cughrin\Local Settings\Temporary Internet Files\Content.IE5\6QA111OI\MC90004805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981200"/>
            <a:ext cx="1708099" cy="1298448"/>
          </a:xfrm>
          <a:prstGeom prst="rect">
            <a:avLst/>
          </a:prstGeom>
          <a:noFill/>
        </p:spPr>
      </p:pic>
    </p:spTree>
  </p:cSld>
  <p:clrMapOvr>
    <a:masterClrMapping/>
  </p:clrMapOvr>
  <p:transition advTm="14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>Identifying Research Questions and Hypotheses: Defining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Definitions</a:t>
            </a:r>
          </a:p>
          <a:p>
            <a:pPr lvl="1"/>
            <a:r>
              <a:rPr lang="en-US" u="sng" dirty="0" smtClean="0"/>
              <a:t>Variable</a:t>
            </a:r>
            <a:r>
              <a:rPr lang="en-US" dirty="0" smtClean="0"/>
              <a:t> –  a finding that can vary and possess one or more values.</a:t>
            </a:r>
          </a:p>
          <a:p>
            <a:pPr lvl="2"/>
            <a:r>
              <a:rPr lang="en-US" dirty="0" smtClean="0"/>
              <a:t>Independent and Dependent</a:t>
            </a:r>
          </a:p>
          <a:p>
            <a:pPr lvl="1"/>
            <a:r>
              <a:rPr lang="en-US" u="sng" dirty="0" smtClean="0"/>
              <a:t>Value</a:t>
            </a:r>
            <a:r>
              <a:rPr lang="en-US" dirty="0" smtClean="0"/>
              <a:t> – the attributes of a variable.</a:t>
            </a:r>
          </a:p>
          <a:p>
            <a:pPr lvl="2"/>
            <a:r>
              <a:rPr lang="en-US" dirty="0" smtClean="0"/>
              <a:t>Categorical and Continuous</a:t>
            </a:r>
          </a:p>
          <a:p>
            <a:pPr lvl="1"/>
            <a:r>
              <a:rPr lang="en-US" u="sng" dirty="0" smtClean="0"/>
              <a:t>Operational Definition </a:t>
            </a:r>
            <a:r>
              <a:rPr lang="en-US" dirty="0" smtClean="0"/>
              <a:t>– Defining a term or concept by how it will be measured.</a:t>
            </a:r>
          </a:p>
          <a:p>
            <a:r>
              <a:rPr lang="en-US" dirty="0" smtClean="0"/>
              <a:t>Identify the variables and values in these research questions.  Are the variables operationally defined?</a:t>
            </a:r>
          </a:p>
          <a:p>
            <a:pPr lvl="1"/>
            <a:r>
              <a:rPr lang="en-US" dirty="0" smtClean="0"/>
              <a:t>Did referrals decrease in the spring semester as compared to fall semester? </a:t>
            </a:r>
          </a:p>
          <a:p>
            <a:pPr lvl="1"/>
            <a:r>
              <a:rPr lang="en-US" dirty="0" smtClean="0"/>
              <a:t>In what category of transaction (direction, machine, or reference) did the referral fall?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(From:</a:t>
            </a:r>
            <a:r>
              <a:rPr lang="en-US" dirty="0" smtClean="0">
                <a:hlinkClick r:id="rId2"/>
              </a:rPr>
              <a:t>http://journals.ohiolink.edu/ejc/pdf.cgi/Dinkins_D.pdf?issn=00991333&amp;issue=v36i0004&amp;article=279_mrtuopatrd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 advTm="111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>Identifying Research Questions and Hypotheses: Defining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 of a Good Quantitative Statement of a Research Problem – adapted from Gay, 1992</a:t>
            </a:r>
          </a:p>
          <a:p>
            <a:pPr lvl="1"/>
            <a:r>
              <a:rPr lang="en-US" dirty="0" smtClean="0"/>
              <a:t>Specifies variables of interest</a:t>
            </a:r>
          </a:p>
          <a:p>
            <a:pPr lvl="1"/>
            <a:r>
              <a:rPr lang="en-US" dirty="0" smtClean="0"/>
              <a:t>Specifies relationship between variables.</a:t>
            </a:r>
          </a:p>
          <a:p>
            <a:pPr lvl="1"/>
            <a:r>
              <a:rPr lang="en-US" dirty="0" smtClean="0"/>
              <a:t>Specifies types of subjects in study.</a:t>
            </a:r>
          </a:p>
          <a:p>
            <a:pPr lvl="1"/>
            <a:r>
              <a:rPr lang="en-US" dirty="0" smtClean="0"/>
              <a:t>Operationally defines variables of interest.</a:t>
            </a:r>
          </a:p>
          <a:p>
            <a:pPr lvl="1"/>
            <a:r>
              <a:rPr lang="en-US" dirty="0" smtClean="0"/>
              <a:t>Should be stated as early as possible in article.</a:t>
            </a:r>
          </a:p>
          <a:p>
            <a:pPr lvl="1"/>
            <a:r>
              <a:rPr lang="en-US" dirty="0" smtClean="0"/>
              <a:t>Should include background and justification.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 advTm="76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>Identifying Research Questions and Hypotheses: Defining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Types of Hypotheses</a:t>
            </a:r>
          </a:p>
          <a:p>
            <a:pPr lvl="1"/>
            <a:r>
              <a:rPr lang="en-US" dirty="0" smtClean="0"/>
              <a:t>Directional and Nondirectional</a:t>
            </a:r>
          </a:p>
          <a:p>
            <a:pPr lvl="1"/>
            <a:r>
              <a:rPr lang="en-US" dirty="0" smtClean="0"/>
              <a:t>Statistical and Null</a:t>
            </a:r>
          </a:p>
          <a:p>
            <a:r>
              <a:rPr lang="en-US" dirty="0" smtClean="0"/>
              <a:t>Pseudohypotheses</a:t>
            </a:r>
          </a:p>
          <a:p>
            <a:pPr lvl="1"/>
            <a:r>
              <a:rPr lang="en-US" dirty="0" smtClean="0"/>
              <a:t>No basis for comparison</a:t>
            </a:r>
          </a:p>
          <a:p>
            <a:pPr lvl="1"/>
            <a:r>
              <a:rPr lang="en-US" dirty="0" smtClean="0"/>
              <a:t>Value Judgements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8197" name="Picture 5" descr="C:\Documents and Settings\cughrin\Local Settings\Temporary Internet Files\Content.IE5\M6RJ5CVR\MC90004001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590800"/>
            <a:ext cx="2362200" cy="2173741"/>
          </a:xfrm>
          <a:prstGeom prst="rect">
            <a:avLst/>
          </a:prstGeom>
          <a:noFill/>
        </p:spPr>
      </p:pic>
    </p:spTree>
  </p:cSld>
  <p:clrMapOvr>
    <a:masterClrMapping/>
  </p:clrMapOvr>
  <p:transition advTm="2591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>Identifying Research Questions and Hypotheses: Defining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Questions</a:t>
            </a:r>
          </a:p>
          <a:p>
            <a:pPr lvl="1">
              <a:lnSpc>
                <a:spcPct val="90000"/>
              </a:lnSpc>
            </a:pPr>
            <a:r>
              <a:rPr lang="en-US" sz="1700" dirty="0" smtClean="0"/>
              <a:t>Posed broadly such as to indicate methodology but not limit scope or depth of study.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Use “what” or “how”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Use exploratory verbs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Use nondirectional language</a:t>
            </a:r>
          </a:p>
          <a:p>
            <a:pPr lvl="1">
              <a:lnSpc>
                <a:spcPct val="90000"/>
              </a:lnSpc>
            </a:pPr>
            <a:r>
              <a:rPr lang="en-US" sz="1700" dirty="0" smtClean="0"/>
              <a:t>Creswell (2003) recommends researchers ask two primary questions and several secondary questions.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These questions should directly correspond with a methodology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These questions will change as the study unfolds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Depending on methodology, questions may not be directly relatable to lit review.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ransition advTm="4438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>Identifying Research Questions and Hypotheses: Defining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Examples of Theoretical Questions in the Qualitative Tradition – Marshall and Rossman (1995)</a:t>
            </a:r>
          </a:p>
          <a:p>
            <a:pPr lvl="1"/>
            <a:r>
              <a:rPr lang="en-US" dirty="0" smtClean="0"/>
              <a:t>“How does one’s play affect reading readiness? Through what cognitive and affective processes? Do children who take certain roles – for example, play leadership roles – learn faster?  If so, what makes the difference?”</a:t>
            </a:r>
          </a:p>
          <a:p>
            <a:pPr lvl="1"/>
            <a:r>
              <a:rPr lang="en-US" dirty="0" smtClean="0"/>
              <a:t>How does protégé socialization process function in the school administration careers?  Does it work differently for women? For minorities? What processes are operating?</a:t>
            </a:r>
          </a:p>
          <a:p>
            <a:r>
              <a:rPr lang="en-US" dirty="0" smtClean="0"/>
              <a:t>Examples of Particular Population Questions in the Qualitative Tradition -- Marshall and Rossman (1995)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“How do neurosurgeons learn to cope with the reality that they hold the lives of people in their hands and many of their patients die?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“What happens to women who enter elite M.B.A. programs?  What are their career paths?”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“What is the life of the long-distance truck driver like?”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ransition advTm="10438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>“I’ve got a great idea for a study”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Framework for choosing research methods</a:t>
            </a:r>
          </a:p>
          <a:p>
            <a:pPr lvl="1"/>
            <a:r>
              <a:rPr lang="en-US" dirty="0" smtClean="0"/>
              <a:t>Research Paradigms</a:t>
            </a:r>
          </a:p>
          <a:p>
            <a:pPr lvl="1"/>
            <a:r>
              <a:rPr lang="en-US" dirty="0" smtClean="0"/>
              <a:t>Inductive and Deductive Research</a:t>
            </a:r>
          </a:p>
          <a:p>
            <a:pPr lvl="1"/>
            <a:r>
              <a:rPr lang="en-US" dirty="0" smtClean="0"/>
              <a:t>Qualitative, Quantitative, and Mixed Methods</a:t>
            </a:r>
          </a:p>
          <a:p>
            <a:r>
              <a:rPr lang="en-US" dirty="0" smtClean="0"/>
              <a:t>Evaluating and Selecting Library &amp; Information Science Research Methods</a:t>
            </a:r>
          </a:p>
          <a:p>
            <a:pPr lvl="1"/>
            <a:r>
              <a:rPr lang="en-US" dirty="0" smtClean="0"/>
              <a:t>Introduction to types of LIS research</a:t>
            </a:r>
          </a:p>
          <a:p>
            <a:r>
              <a:rPr lang="en-US" dirty="0" smtClean="0"/>
              <a:t>Identifying Research Questions &amp; Hypotheses</a:t>
            </a:r>
          </a:p>
          <a:p>
            <a:pPr lvl="1"/>
            <a:r>
              <a:rPr lang="en-US" dirty="0" smtClean="0"/>
              <a:t>Defining Terms</a:t>
            </a:r>
          </a:p>
          <a:p>
            <a:pPr lvl="1"/>
            <a:r>
              <a:rPr lang="en-US" dirty="0" smtClean="0"/>
              <a:t>Types of Hypotheses</a:t>
            </a:r>
          </a:p>
          <a:p>
            <a:pPr lvl="1"/>
            <a:r>
              <a:rPr lang="en-US" dirty="0" smtClean="0"/>
              <a:t>Evaluating Hypotheses &amp; Research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 advTm="1335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Activities &amp;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Bags o’ junk introduction to the research process</a:t>
            </a:r>
          </a:p>
          <a:p>
            <a:pPr lvl="1"/>
            <a:r>
              <a:rPr lang="en-US" dirty="0" smtClean="0"/>
              <a:t>Using everyday objects to model and discuss the inductive and deductive process</a:t>
            </a:r>
          </a:p>
          <a:p>
            <a:r>
              <a:rPr lang="en-US" dirty="0" smtClean="0"/>
              <a:t>Gallery Walk</a:t>
            </a:r>
          </a:p>
          <a:p>
            <a:pPr lvl="1"/>
            <a:r>
              <a:rPr lang="en-US" dirty="0" smtClean="0"/>
              <a:t>Small group work generating research </a:t>
            </a:r>
            <a:r>
              <a:rPr lang="en-US" dirty="0" smtClean="0"/>
              <a:t>ideas</a:t>
            </a:r>
          </a:p>
          <a:p>
            <a:pPr lvl="1">
              <a:buNone/>
            </a:pPr>
            <a:endParaRPr lang="en-US" smtClean="0"/>
          </a:p>
          <a:p>
            <a:pPr lvl="1">
              <a:buNone/>
            </a:pPr>
            <a:r>
              <a:rPr lang="en-US" smtClean="0"/>
              <a:t>For </a:t>
            </a:r>
            <a:r>
              <a:rPr lang="en-US" dirty="0" smtClean="0"/>
              <a:t>Additional Resources:</a:t>
            </a:r>
          </a:p>
          <a:p>
            <a:pPr>
              <a:buNone/>
            </a:pPr>
            <a:r>
              <a:rPr lang="en-US" sz="1800" dirty="0" smtClean="0">
                <a:hlinkClick r:id="rId2"/>
              </a:rPr>
              <a:t>http://www.library.kent.edu/PDSC_FRCW_Additional_Resources</a:t>
            </a:r>
            <a:endParaRPr lang="en-US" sz="18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4099" name="Picture 3" descr="C:\Documents and Settings\cughrin\Local Settings\Temporary Internet Files\Content.IE5\0PU70DYV\MC9000708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724400"/>
            <a:ext cx="1447800" cy="1128748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5486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54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19600"/>
            <a:ext cx="8183880" cy="158496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Framework for choosing research methods: Research 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Paradigms (adapted from Creswell, 2003)</a:t>
            </a:r>
          </a:p>
          <a:p>
            <a:pPr lvl="1"/>
            <a:r>
              <a:rPr lang="en-US" dirty="0" smtClean="0"/>
              <a:t>Post-positivist</a:t>
            </a:r>
          </a:p>
          <a:p>
            <a:pPr lvl="1"/>
            <a:r>
              <a:rPr lang="en-US" dirty="0" smtClean="0"/>
              <a:t>Constructivist / Deconstructionist</a:t>
            </a:r>
          </a:p>
          <a:p>
            <a:pPr lvl="1"/>
            <a:r>
              <a:rPr lang="en-US" dirty="0" smtClean="0"/>
              <a:t>Advocacy / Participatory</a:t>
            </a:r>
          </a:p>
          <a:p>
            <a:pPr lvl="1"/>
            <a:r>
              <a:rPr lang="en-US" dirty="0" smtClean="0"/>
              <a:t>Pragmatic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 descr="C:\Documents and Settings\cughrin\Local Settings\Temporary Internet Files\Content.IE5\M6RJ5CVR\MC90028074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667000"/>
            <a:ext cx="2286000" cy="2113596"/>
          </a:xfrm>
          <a:prstGeom prst="rect">
            <a:avLst/>
          </a:prstGeom>
          <a:noFill/>
        </p:spPr>
      </p:pic>
    </p:spTree>
  </p:cSld>
  <p:clrMapOvr>
    <a:masterClrMapping/>
  </p:clrMapOvr>
  <p:transition advTm="4141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800600"/>
            <a:ext cx="8183880" cy="123444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Postivism and Postpositivism Knowledge Claims </a:t>
            </a:r>
            <a:br>
              <a:rPr lang="en-GB" dirty="0" smtClean="0"/>
            </a:br>
            <a:r>
              <a:rPr lang="en-GB" sz="1800" dirty="0" smtClean="0"/>
              <a:t>(Adapted from Creswell, 2003)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Thinkers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 Popper, Newton, Comte, Mill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Key Points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Reality/Meaning can be modeled.  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Seek to replicate and test models.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New model can replace old model if it is has more predictive/explanatory power.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Tends to quantitative and more in line with physical science definition of science.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2" descr="C:\Documents and Settings\cughrin\Local Settings\Temporary Internet Files\Content.IE5\OX6F8D6F\MC90005961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09600"/>
            <a:ext cx="1760220" cy="1976933"/>
          </a:xfrm>
          <a:prstGeom prst="rect">
            <a:avLst/>
          </a:prstGeom>
          <a:noFill/>
        </p:spPr>
      </p:pic>
    </p:spTree>
  </p:cSld>
  <p:clrMapOvr>
    <a:masterClrMapping/>
  </p:clrMapOvr>
  <p:transition advTm="7818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724400"/>
            <a:ext cx="8183880" cy="131064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Constructivism and Interpretivism Knowledge Claims </a:t>
            </a:r>
            <a:br>
              <a:rPr lang="en-GB" dirty="0" smtClean="0"/>
            </a:br>
            <a:r>
              <a:rPr lang="en-GB" sz="2000" dirty="0" smtClean="0"/>
              <a:t>(Adapted from Creswell, 2003)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Thinkers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Vygotsky, Piaget, Lincoln &amp; Guba, and Mertens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Key Points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Reality/Meaning is constructed</a:t>
            </a:r>
          </a:p>
          <a:p>
            <a:pPr lvl="2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Socially – Vygotsky</a:t>
            </a:r>
          </a:p>
          <a:p>
            <a:pPr lvl="2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Individually -- Piaget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Reality/Meaning is contextual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Reality/Meaning is subjective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" name="Picture 3" descr="C:\Documents and Settings\cughrin\Local Settings\Temporary Internet Files\Content.IE5\SHYN8DMV\MC9000549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209800"/>
            <a:ext cx="1889322" cy="1905000"/>
          </a:xfrm>
          <a:prstGeom prst="rect">
            <a:avLst/>
          </a:prstGeom>
          <a:noFill/>
        </p:spPr>
      </p:pic>
    </p:spTree>
  </p:cSld>
  <p:clrMapOvr>
    <a:masterClrMapping/>
  </p:clrMapOvr>
  <p:transition advTm="7847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724400"/>
            <a:ext cx="8183880" cy="131064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Advocacy/Participatory Knowledge Claim </a:t>
            </a:r>
            <a:br>
              <a:rPr lang="en-GB" dirty="0" smtClean="0"/>
            </a:br>
            <a:r>
              <a:rPr lang="en-GB" sz="1800" dirty="0" smtClean="0"/>
              <a:t>(Adapted from Creswell, 2003)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 smtClean="0"/>
              <a:t>Thinkers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dirty="0" smtClean="0"/>
              <a:t>Marx, Habermas, Freire, Kemmis &amp; Wilkinson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 smtClean="0"/>
              <a:t>Key Points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500" dirty="0" smtClean="0"/>
              <a:t>Reality/meaning is socially constructed 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500" dirty="0" smtClean="0"/>
              <a:t>Research is intertwined with politics and political agendas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500" dirty="0" smtClean="0"/>
              <a:t>Addressess issues of empowerment, voice to the marganilized, oppression...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500" dirty="0" smtClean="0"/>
              <a:t>Tends to be qualitative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 smtClean="0"/>
              <a:t>Types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500" dirty="0" smtClean="0"/>
              <a:t>Feminist perspective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500" dirty="0" smtClean="0"/>
              <a:t>Queer theory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500" dirty="0" smtClean="0"/>
              <a:t>Disability inquiry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500" dirty="0" smtClean="0"/>
              <a:t>Racialized discourse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500" dirty="0" smtClean="0"/>
              <a:t>Critical Theory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122" name="Picture 2" descr="C:\Documents and Settings\cughrin\Local Settings\Temporary Internet Files\Content.IE5\K5E30DU3\MC90041554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743200"/>
            <a:ext cx="2701925" cy="1775470"/>
          </a:xfrm>
          <a:prstGeom prst="rect">
            <a:avLst/>
          </a:prstGeom>
          <a:noFill/>
        </p:spPr>
      </p:pic>
    </p:spTree>
  </p:cSld>
  <p:clrMapOvr>
    <a:masterClrMapping/>
  </p:clrMapOvr>
  <p:transition advTm="6184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Pragmatist Knowledge Claim (Adapted from Creswell, 2003)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Thinkers – Pierce, James, Mead, and Dewey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Key Points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 smtClean="0"/>
              <a:t>Researches are not tied to a particular philosophical world view (knowledge claim)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 smtClean="0"/>
              <a:t>Researchers are free to choose the methodology (qualitative, quantitative, mixed methods) that appears to address the problem at hand.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 smtClean="0"/>
              <a:t>Practical problem solving oriented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 smtClean="0"/>
              <a:t>Tends to utilize a mixed-methods (qualitative and quantitative) approach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147" name="Picture 3" descr="C:\Documents and Settings\cughrin\Local Settings\Temporary Internet Files\Content.IE5\14HD71TB\MC9000708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191000"/>
            <a:ext cx="1078781" cy="1057747"/>
          </a:xfrm>
          <a:prstGeom prst="rect">
            <a:avLst/>
          </a:prstGeom>
          <a:noFill/>
        </p:spPr>
      </p:pic>
    </p:spTree>
  </p:cSld>
  <p:clrMapOvr>
    <a:masterClrMapping/>
  </p:clrMapOvr>
  <p:transition advTm="7188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Inductive vs. Deductive Research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6755" y="530225"/>
            <a:ext cx="4956527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269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/>
              <a:t>Qualitative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Most often used by constructivists, advocacy/participatory researchers.</a:t>
            </a:r>
          </a:p>
          <a:p>
            <a:pPr>
              <a:lnSpc>
                <a:spcPct val="9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Traditions</a:t>
            </a:r>
          </a:p>
          <a:p>
            <a:pPr lvl="1">
              <a:lnSpc>
                <a:spcPct val="9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u="sng" dirty="0" smtClean="0"/>
              <a:t>Ethnographies</a:t>
            </a:r>
            <a:r>
              <a:rPr lang="en-GB" dirty="0" smtClean="0"/>
              <a:t> – longitudinal study of intact culture in natural setting.</a:t>
            </a:r>
          </a:p>
          <a:p>
            <a:pPr lvl="1">
              <a:lnSpc>
                <a:spcPct val="9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u="sng" dirty="0" smtClean="0"/>
              <a:t>Grounded Theory</a:t>
            </a:r>
            <a:r>
              <a:rPr lang="en-GB" dirty="0" smtClean="0"/>
              <a:t> – Abstract from views of participants.</a:t>
            </a:r>
          </a:p>
          <a:p>
            <a:pPr lvl="1">
              <a:lnSpc>
                <a:spcPct val="9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u="sng" dirty="0" smtClean="0"/>
              <a:t>Case Studies</a:t>
            </a:r>
            <a:r>
              <a:rPr lang="en-GB" dirty="0" smtClean="0"/>
              <a:t> – Indepth study of a individuals,  an event, or a process.</a:t>
            </a:r>
          </a:p>
          <a:p>
            <a:pPr lvl="1">
              <a:lnSpc>
                <a:spcPct val="9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u="sng" dirty="0" smtClean="0"/>
              <a:t>Phenomenological Research</a:t>
            </a:r>
            <a:r>
              <a:rPr lang="en-GB" dirty="0" smtClean="0"/>
              <a:t> – “researchers identifies ‘essence’ of human experiences concerning a phenomenon, as described by the participants in a study”</a:t>
            </a:r>
          </a:p>
          <a:p>
            <a:pPr lvl="1">
              <a:lnSpc>
                <a:spcPct val="9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u="sng" dirty="0" smtClean="0"/>
              <a:t>Narrative Research</a:t>
            </a:r>
            <a:r>
              <a:rPr lang="en-GB" dirty="0" smtClean="0"/>
              <a:t> – Collects stories of individuals.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3134-49E5-4610-9A96-83A47E801E97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 advTm="8341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1951</TotalTime>
  <Words>1020</Words>
  <Application>Microsoft Office PowerPoint</Application>
  <PresentationFormat>On-screen Show (4:3)</PresentationFormat>
  <Paragraphs>183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Aspect</vt:lpstr>
      <vt:lpstr> PDSC Faculty Research and Collaboration Workshop Series http://www.library.kent.edu/PDSC_FRCW_Session_1 </vt:lpstr>
      <vt:lpstr>“I’ve got a great idea for a study” Overview</vt:lpstr>
      <vt:lpstr>Framework for choosing research methods: Research Paradigms</vt:lpstr>
      <vt:lpstr>Postivism and Postpositivism Knowledge Claims  (Adapted from Creswell, 2003)</vt:lpstr>
      <vt:lpstr>Constructivism and Interpretivism Knowledge Claims  (Adapted from Creswell, 2003)</vt:lpstr>
      <vt:lpstr>Advocacy/Participatory Knowledge Claim  (Adapted from Creswell, 2003)</vt:lpstr>
      <vt:lpstr>Pragmatist Knowledge Claim (Adapted from Creswell, 2003)</vt:lpstr>
      <vt:lpstr>Inductive vs. Deductive Research </vt:lpstr>
      <vt:lpstr>Qualitative</vt:lpstr>
      <vt:lpstr>Quantitative</vt:lpstr>
      <vt:lpstr>Mixed Methods</vt:lpstr>
      <vt:lpstr>Paradigms and Methodologies</vt:lpstr>
      <vt:lpstr>Evaluation and Selecting  Library &amp; Information Science Research Methods</vt:lpstr>
      <vt:lpstr>Identifying Research Questions &amp; Hypotheses</vt:lpstr>
      <vt:lpstr>Identifying Research Questions and Hypotheses: Defining Terms</vt:lpstr>
      <vt:lpstr>Identifying Research Questions and Hypotheses: Defining Terms</vt:lpstr>
      <vt:lpstr>Identifying Research Questions and Hypotheses: Defining Terms</vt:lpstr>
      <vt:lpstr>Identifying Research Questions and Hypotheses: Defining Terms</vt:lpstr>
      <vt:lpstr>Identifying Research Questions and Hypotheses: Defining Terms</vt:lpstr>
      <vt:lpstr>Activities &amp; Discussion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cughrin</dc:creator>
  <cp:lastModifiedBy>cughrin</cp:lastModifiedBy>
  <cp:revision>181</cp:revision>
  <dcterms:created xsi:type="dcterms:W3CDTF">2010-08-04T16:23:36Z</dcterms:created>
  <dcterms:modified xsi:type="dcterms:W3CDTF">2010-08-31T19:07:51Z</dcterms:modified>
</cp:coreProperties>
</file>