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2"/>
  </p:handoutMasterIdLst>
  <p:sldIdLst>
    <p:sldId id="256" r:id="rId2"/>
    <p:sldId id="280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72" r:id="rId21"/>
    <p:sldId id="273" r:id="rId22"/>
    <p:sldId id="274" r:id="rId23"/>
    <p:sldId id="275" r:id="rId24"/>
    <p:sldId id="276" r:id="rId25"/>
    <p:sldId id="316" r:id="rId26"/>
    <p:sldId id="278" r:id="rId27"/>
    <p:sldId id="331" r:id="rId28"/>
    <p:sldId id="328" r:id="rId29"/>
    <p:sldId id="327" r:id="rId30"/>
    <p:sldId id="329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94660"/>
  </p:normalViewPr>
  <p:slideViewPr>
    <p:cSldViewPr>
      <p:cViewPr varScale="1">
        <p:scale>
          <a:sx n="88" d="100"/>
          <a:sy n="88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defTabSz="922706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defTabSz="922706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defTabSz="922706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defTabSz="922706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8161F6A3-9299-4B22-B373-6437569F0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54AA0F-B243-409D-BAD1-0B44E954C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3B88-ED26-43EA-8142-CF5FA594C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C5407-EAD5-408D-90EE-22940790B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F953-00FE-400A-8A0E-65D3F981E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2934-94E6-4E88-918B-0714C03FB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9BDB-A89C-4AB1-AAC8-D32D6F478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620C-D0E2-46E8-BF55-8E3368F50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5459-5636-4B8C-AD1A-042C6F3F6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CEC6-B9B2-4121-92CD-4A95D79DD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3A32-2517-4657-82BB-1AAA118C6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2DE3-F12E-47CC-9BCB-014C319F3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8E8D-0D6A-42A7-9A53-332F90AE0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95BB-8A39-4D5A-9B22-F6829564F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FDB1-7B27-4CFD-AD89-F45EB7443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EF40-AEFA-43AD-AF47-49F267396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298D-33AF-44B4-830B-EE1261E3A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5D49-2E56-4ACD-A43E-509E7E3FC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6A43-C07F-4DA9-97F5-D632E57D2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22D0-797C-4B8A-9F25-D0B8F9B59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43B79-00E4-46B8-90C6-4311EF854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BC845B91-9D2E-4D8E-A5CB-6C56054FC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SAS Programming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Christina L. Ughrin</a:t>
            </a:r>
          </a:p>
          <a:p>
            <a:pPr eaLnBrk="1" hangingPunct="1"/>
            <a:r>
              <a:rPr lang="en-US" sz="2800" smtClean="0"/>
              <a:t>Statistical Software Consulting</a:t>
            </a:r>
          </a:p>
          <a:p>
            <a:pPr eaLnBrk="1" hangingPunct="1"/>
            <a:r>
              <a:rPr lang="en-US" sz="2800" smtClean="0"/>
              <a:t>Some notes pulled from SAS Programming I: Essentials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Missing Data in SAS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Missing values are valid values.  </a:t>
            </a:r>
          </a:p>
          <a:p>
            <a:pPr lvl="1" eaLnBrk="1" hangingPunct="1"/>
            <a:r>
              <a:rPr lang="en-US" sz="2000" smtClean="0"/>
              <a:t>For character data, missing values are displayed as blanks.  </a:t>
            </a:r>
          </a:p>
          <a:p>
            <a:pPr lvl="1" eaLnBrk="1" hangingPunct="1"/>
            <a:r>
              <a:rPr lang="en-US" sz="2000" smtClean="0"/>
              <a:t>For numeric data, missing values are displayed as periods.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 l="10938" t="8051" b="57736"/>
          <a:stretch>
            <a:fillRect/>
          </a:stretch>
        </p:blipFill>
        <p:spPr bwMode="auto">
          <a:xfrm>
            <a:off x="304800" y="32004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543800" cy="1295400"/>
          </a:xfrm>
        </p:spPr>
        <p:txBody>
          <a:bodyPr/>
          <a:lstStyle/>
          <a:p>
            <a:pPr algn="ctr" eaLnBrk="1" hangingPunct="1"/>
            <a:r>
              <a:rPr lang="en-US" sz="6000" smtClean="0"/>
              <a:t>SAS Syntax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Syntax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Statements in SAS are like sentences.  The punctuation though is a semicolon( ; )rather than a period ( . 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Statements (but not all) start with an identifying key word (e.g. proc, data, label, options, format…)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Statements are strung together into sections similar to paragraphs.  These paragraphs in a Windows OS are ended with the word “run” and a semicolon.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SAS Syntax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 l="10938" t="8051" r="42969" b="67798"/>
          <a:stretch>
            <a:fillRect/>
          </a:stretch>
        </p:blipFill>
        <p:spPr bwMode="auto">
          <a:xfrm>
            <a:off x="914400" y="1905000"/>
            <a:ext cx="8001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Syntax Rules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statements are format free.  </a:t>
            </a:r>
          </a:p>
          <a:p>
            <a:pPr eaLnBrk="1" hangingPunct="1"/>
            <a:r>
              <a:rPr lang="en-US" smtClean="0"/>
              <a:t>One or more blanks or special characters are used to separate words.</a:t>
            </a:r>
          </a:p>
          <a:p>
            <a:pPr eaLnBrk="1" hangingPunct="1"/>
            <a:r>
              <a:rPr lang="en-US" smtClean="0"/>
              <a:t>They can begin and end in any column.</a:t>
            </a:r>
          </a:p>
          <a:p>
            <a:pPr eaLnBrk="1" hangingPunct="1"/>
            <a:r>
              <a:rPr lang="en-US" smtClean="0"/>
              <a:t>A single statement can span multiple lines.</a:t>
            </a:r>
          </a:p>
          <a:p>
            <a:pPr eaLnBrk="1" hangingPunct="1"/>
            <a:r>
              <a:rPr lang="en-US" smtClean="0"/>
              <a:t>Several statements can be on the same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SAS Free Format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 l="10938" t="8051" r="15625" b="76855"/>
          <a:stretch>
            <a:fillRect/>
          </a:stretch>
        </p:blipFill>
        <p:spPr bwMode="auto">
          <a:xfrm>
            <a:off x="0" y="1905000"/>
            <a:ext cx="937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5029200"/>
            <a:ext cx="9302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Using the free-format Syntax </a:t>
            </a:r>
          </a:p>
          <a:p>
            <a:r>
              <a:rPr lang="en-US"/>
              <a:t>rules of SAS though can make it difficult for others (or you) to read your </a:t>
            </a:r>
          </a:p>
          <a:p>
            <a:r>
              <a:rPr lang="en-US"/>
              <a:t>program. This is akin to </a:t>
            </a:r>
          </a:p>
          <a:p>
            <a:r>
              <a:rPr lang="en-US"/>
              <a:t>writing a page of text with little attention to line breaks. You may still have </a:t>
            </a:r>
          </a:p>
          <a:p>
            <a:r>
              <a:rPr lang="en-US"/>
              <a:t>Capital letters and periods, but where a sentence begins and ends may be a bit confusing.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SAS Formatted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 l="10938" t="8051" r="42969" b="67798"/>
          <a:stretch>
            <a:fillRect/>
          </a:stretch>
        </p:blipFill>
        <p:spPr bwMode="auto">
          <a:xfrm>
            <a:off x="762000" y="1752600"/>
            <a:ext cx="78486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04800" y="5181600"/>
            <a:ext cx="8458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Using the free-format Syntax rules of SAS though can make it difficult for others (or you) to read your program. This is akin to writing a page of text with little attention to line breaks. You may still have capital letters and periods, but where a sentence begins and ends may be a bit confusing.  Isn’t this paragraph a bit easier to read?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Comments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Type /* to begin a comment.</a:t>
            </a:r>
          </a:p>
          <a:p>
            <a:pPr eaLnBrk="1" hangingPunct="1"/>
            <a:r>
              <a:rPr lang="en-US" sz="2600" smtClean="0"/>
              <a:t>Type your comment text.</a:t>
            </a:r>
          </a:p>
          <a:p>
            <a:pPr eaLnBrk="1" hangingPunct="1"/>
            <a:r>
              <a:rPr lang="en-US" sz="2600" smtClean="0"/>
              <a:t>Type */ to end the comment.</a:t>
            </a:r>
          </a:p>
          <a:p>
            <a:pPr eaLnBrk="1" hangingPunct="1"/>
            <a:r>
              <a:rPr lang="en-US" sz="2600" smtClean="0"/>
              <a:t>Or, type an * at the beginning of a line.  Everything between the * and the ; will be commented. </a:t>
            </a:r>
          </a:p>
          <a:p>
            <a:pPr lvl="1" eaLnBrk="1" hangingPunct="1"/>
            <a:r>
              <a:rPr lang="en-US" sz="2200" smtClean="0"/>
              <a:t>e.g. *infile ‘tutor.dat’;</a:t>
            </a:r>
          </a:p>
          <a:p>
            <a:pPr eaLnBrk="1" hangingPunct="1"/>
            <a:r>
              <a:rPr lang="en-US" sz="2600" smtClean="0"/>
              <a:t>Alternatively, highlight the text that you would like to comment and use the keys Ctrl / to comment the line.  To uncomment a line, highlight and use the Ctrl Shift / keys.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Comments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 l="10938" t="8051" r="36719" b="64780"/>
          <a:stretch>
            <a:fillRect/>
          </a:stretch>
        </p:blipFill>
        <p:spPr bwMode="auto">
          <a:xfrm>
            <a:off x="609600" y="2438400"/>
            <a:ext cx="784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543800" cy="1295400"/>
          </a:xfrm>
        </p:spPr>
        <p:txBody>
          <a:bodyPr/>
          <a:lstStyle/>
          <a:p>
            <a:pPr algn="ctr" eaLnBrk="1" hangingPunct="1"/>
            <a:r>
              <a:rPr lang="en-US" sz="7200" smtClean="0"/>
              <a:t>SAS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Datasets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Examining the structure of SAS Datasets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Windows</a:t>
            </a:r>
          </a:p>
        </p:txBody>
      </p:sp>
      <p:pic>
        <p:nvPicPr>
          <p:cNvPr id="2253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96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19800" y="2362200"/>
            <a:ext cx="18288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2438400"/>
            <a:ext cx="9144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4267200"/>
            <a:ext cx="9144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Editor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590800" y="4114800"/>
            <a:ext cx="533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2362200"/>
            <a:ext cx="11430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Explorer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371600" y="2209800"/>
            <a:ext cx="3810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Enhanced Editor Window</a:t>
            </a:r>
          </a:p>
        </p:txBody>
      </p:sp>
      <p:pic>
        <p:nvPicPr>
          <p:cNvPr id="23555" name="Picture 1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6705600" cy="3733800"/>
          </a:xfrm>
        </p:spPr>
      </p:pic>
      <p:sp>
        <p:nvSpPr>
          <p:cNvPr id="23556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334000"/>
            <a:ext cx="8229600" cy="1104900"/>
          </a:xfrm>
        </p:spPr>
        <p:txBody>
          <a:bodyPr/>
          <a:lstStyle/>
          <a:p>
            <a:pPr eaLnBrk="1" hangingPunct="1"/>
            <a:r>
              <a:rPr lang="en-US" sz="1600" smtClean="0"/>
              <a:t>Your program script appears in this window. </a:t>
            </a:r>
          </a:p>
          <a:p>
            <a:pPr eaLnBrk="1" hangingPunct="1"/>
            <a:r>
              <a:rPr lang="en-US" sz="1600" smtClean="0"/>
              <a:t>You can either bring it in from a file or type the program right into the window.</a:t>
            </a:r>
          </a:p>
          <a:p>
            <a:pPr eaLnBrk="1" hangingPunct="1"/>
            <a:r>
              <a:rPr lang="en-US" sz="1600" smtClean="0"/>
              <a:t>Once the program is in the window, you can Click Submit (or the running guy).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581400"/>
            <a:ext cx="1371600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Enhanced Editor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276600"/>
            <a:ext cx="533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05600" y="2133600"/>
            <a:ext cx="137160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Log 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4953000"/>
            <a:ext cx="8229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SAS Log provides a “blow by blow” account of the execution of your program.  It includes how many observations were read and output, as well as, errors and notes. 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Note the </a:t>
            </a:r>
            <a:r>
              <a:rPr lang="en-US" sz="1600" dirty="0" smtClean="0"/>
              <a:t>errors in red.</a:t>
            </a:r>
            <a:endParaRPr lang="en-US" sz="1600" dirty="0" smtClean="0"/>
          </a:p>
        </p:txBody>
      </p:sp>
      <p:pic>
        <p:nvPicPr>
          <p:cNvPr id="8" name="Content Placeholder 7" descr="SAS Lo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122" y="2209800"/>
            <a:ext cx="8858878" cy="2439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Window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Library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SAS Data Libraries are like drawers in a filing cabinet.  The SAS data sets are files within those drawers.  Note the icons for the SAS library match that metaphor.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In order to assign a “drawer”, you assign a library reference name (</a:t>
            </a:r>
            <a:r>
              <a:rPr lang="en-US" sz="1600" dirty="0" err="1" smtClean="0"/>
              <a:t>libref</a:t>
            </a:r>
            <a:r>
              <a:rPr lang="en-US" sz="16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There are two drawers already in your library: work (temporary) and </a:t>
            </a:r>
            <a:r>
              <a:rPr lang="en-US" sz="1600" dirty="0" err="1" smtClean="0"/>
              <a:t>sasuser</a:t>
            </a:r>
            <a:r>
              <a:rPr lang="en-US" sz="1600" dirty="0" smtClean="0"/>
              <a:t> (permanent).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You can also create your own </a:t>
            </a:r>
            <a:r>
              <a:rPr lang="en-US" sz="1600" dirty="0" smtClean="0"/>
              <a:t>libraries </a:t>
            </a:r>
            <a:r>
              <a:rPr lang="en-US" sz="1600" dirty="0" smtClean="0"/>
              <a:t>(drawers) using the </a:t>
            </a:r>
            <a:r>
              <a:rPr lang="en-US" sz="1600" dirty="0" err="1" smtClean="0"/>
              <a:t>libname</a:t>
            </a:r>
            <a:r>
              <a:rPr lang="en-US" sz="1600" dirty="0" smtClean="0"/>
              <a:t> statement.</a:t>
            </a:r>
          </a:p>
        </p:txBody>
      </p:sp>
      <p:pic>
        <p:nvPicPr>
          <p:cNvPr id="5" name="Picture 4" descr="SAS libraries.jpg"/>
          <p:cNvPicPr>
            <a:picLocks noChangeAspect="1"/>
          </p:cNvPicPr>
          <p:nvPr/>
        </p:nvPicPr>
        <p:blipFill>
          <a:blip r:embed="rId2" cstate="print"/>
          <a:srcRect t="4651"/>
          <a:stretch>
            <a:fillRect/>
          </a:stretch>
        </p:blipFill>
        <p:spPr>
          <a:xfrm>
            <a:off x="3276600" y="3276600"/>
            <a:ext cx="3034703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Establishing the libname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257800"/>
            <a:ext cx="8001000" cy="1252537"/>
          </a:xfrm>
        </p:spPr>
        <p:txBody>
          <a:bodyPr/>
          <a:lstStyle/>
          <a:p>
            <a:pPr eaLnBrk="1" hangingPunct="1">
              <a:buNone/>
            </a:pPr>
            <a:r>
              <a:rPr lang="en-US" sz="2600" dirty="0" err="1" smtClean="0"/>
              <a:t>libname</a:t>
            </a:r>
            <a:r>
              <a:rPr lang="en-US" sz="2600" dirty="0" smtClean="0"/>
              <a:t> Tina ‘</a:t>
            </a:r>
            <a:r>
              <a:rPr lang="en-US" sz="2600" dirty="0" err="1" smtClean="0"/>
              <a:t>E:\Trainings\JMP</a:t>
            </a:r>
            <a:r>
              <a:rPr lang="en-US" sz="2600" dirty="0" smtClean="0"/>
              <a:t> Training’; </a:t>
            </a:r>
          </a:p>
          <a:p>
            <a:pPr eaLnBrk="1" hangingPunct="1">
              <a:buNone/>
            </a:pPr>
            <a:r>
              <a:rPr lang="en-US" sz="2600" dirty="0" smtClean="0"/>
              <a:t>r</a:t>
            </a:r>
            <a:r>
              <a:rPr lang="en-US" sz="2600" dirty="0" smtClean="0"/>
              <a:t>un;</a:t>
            </a:r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27652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4800600" cy="3417888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886200" y="3124200"/>
            <a:ext cx="2133600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Type the </a:t>
            </a:r>
            <a:r>
              <a:rPr lang="en-US" dirty="0" err="1" smtClean="0"/>
              <a:t>libname</a:t>
            </a:r>
            <a:r>
              <a:rPr lang="en-US" dirty="0" smtClean="0"/>
              <a:t> command in the Enhanced Editor.  Click on the running icon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971800" y="2590800"/>
            <a:ext cx="8382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429000" y="1905000"/>
            <a:ext cx="12192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Viewtable Window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 </a:t>
            </a:r>
            <a:r>
              <a:rPr lang="en-US" dirty="0" err="1" smtClean="0"/>
              <a:t>Reg</a:t>
            </a:r>
            <a:endParaRPr lang="en-US" dirty="0"/>
          </a:p>
        </p:txBody>
      </p:sp>
      <p:pic>
        <p:nvPicPr>
          <p:cNvPr id="6" name="Content Placeholder 5" descr="SAS Proc R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6068133" cy="3951343"/>
          </a:xfrm>
        </p:spPr>
      </p:pic>
      <p:sp>
        <p:nvSpPr>
          <p:cNvPr id="7" name="TextBox 6"/>
          <p:cNvSpPr txBox="1"/>
          <p:nvPr/>
        </p:nvSpPr>
        <p:spPr>
          <a:xfrm>
            <a:off x="533400" y="548640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 </a:t>
            </a:r>
            <a:r>
              <a:rPr lang="en-US" dirty="0" err="1" smtClean="0"/>
              <a:t>reg</a:t>
            </a:r>
            <a:r>
              <a:rPr lang="en-US" dirty="0" smtClean="0"/>
              <a:t> data= </a:t>
            </a:r>
            <a:r>
              <a:rPr lang="en-US" dirty="0" err="1" smtClean="0"/>
              <a:t>Tina.hsb2</a:t>
            </a:r>
            <a:r>
              <a:rPr lang="en-US" dirty="0" smtClean="0"/>
              <a:t>;</a:t>
            </a:r>
          </a:p>
          <a:p>
            <a:r>
              <a:rPr lang="en-US" dirty="0" smtClean="0"/>
              <a:t>Model write = read / </a:t>
            </a:r>
            <a:r>
              <a:rPr lang="en-US" dirty="0" err="1" smtClean="0"/>
              <a:t>clb</a:t>
            </a:r>
            <a:r>
              <a:rPr lang="en-US" dirty="0" smtClean="0"/>
              <a:t>;</a:t>
            </a:r>
          </a:p>
          <a:p>
            <a:r>
              <a:rPr lang="en-US" dirty="0" smtClean="0"/>
              <a:t>Run;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 Univariate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Proc Univariate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 Univariate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/>
          <a:srcRect l="-781" t="1042" r="28125" b="45833"/>
          <a:stretch>
            <a:fillRect/>
          </a:stretch>
        </p:blipFill>
        <p:spPr bwMode="auto">
          <a:xfrm>
            <a:off x="685800" y="1752600"/>
            <a:ext cx="7086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Data Sets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900" b="1" smtClean="0"/>
              <a:t>Two Sections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900" b="1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3900" smtClean="0"/>
              <a:t>Descriptor Section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n-US" sz="3900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3900" smtClean="0"/>
              <a:t>Data Section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 Univariate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 cstate="print"/>
          <a:srcRect l="18750" r="8594" b="18059"/>
          <a:stretch>
            <a:fillRect/>
          </a:stretch>
        </p:blipFill>
        <p:spPr bwMode="auto">
          <a:xfrm>
            <a:off x="838200" y="1295400"/>
            <a:ext cx="65532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Set Descriptor Section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 cstate="print"/>
          <a:srcRect l="11320" t="8861" r="943" b="7291"/>
          <a:stretch>
            <a:fillRect/>
          </a:stretch>
        </p:blipFill>
        <p:spPr bwMode="auto">
          <a:xfrm>
            <a:off x="990600" y="1371600"/>
            <a:ext cx="708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Data Section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 l="11719" t="8051" r="781" b="8427"/>
          <a:stretch>
            <a:fillRect/>
          </a:stretch>
        </p:blipFill>
        <p:spPr bwMode="auto">
          <a:xfrm>
            <a:off x="914400" y="1447800"/>
            <a:ext cx="6858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 of Variables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</a:t>
            </a:r>
          </a:p>
          <a:p>
            <a:pPr lvl="1" eaLnBrk="1" hangingPunct="1"/>
            <a:r>
              <a:rPr lang="en-US" smtClean="0"/>
              <a:t>e.g. Status</a:t>
            </a:r>
          </a:p>
          <a:p>
            <a:pPr eaLnBrk="1" hangingPunct="1"/>
            <a:r>
              <a:rPr lang="en-US" smtClean="0"/>
              <a:t>Type</a:t>
            </a:r>
          </a:p>
          <a:p>
            <a:pPr lvl="1" eaLnBrk="1" hangingPunct="1"/>
            <a:r>
              <a:rPr lang="en-US" smtClean="0"/>
              <a:t>Numeric or Character</a:t>
            </a:r>
          </a:p>
          <a:p>
            <a:pPr lvl="1" eaLnBrk="1" hangingPunct="1"/>
            <a:r>
              <a:rPr lang="en-US" smtClean="0"/>
              <a:t>e.g. Status in this example is character (T, TT, PT, or NTT) and Satisfaction is numeric (1 to 5).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Data Set Terminology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600" i="1" smtClean="0"/>
          </a:p>
          <a:p>
            <a:pPr eaLnBrk="1" hangingPunct="1"/>
            <a:r>
              <a:rPr lang="en-US" sz="2600" i="1" smtClean="0"/>
              <a:t>Variables </a:t>
            </a:r>
            <a:r>
              <a:rPr lang="en-US" sz="2600" smtClean="0"/>
              <a:t>– columns in a SAS data set.</a:t>
            </a:r>
          </a:p>
          <a:p>
            <a:pPr eaLnBrk="1" hangingPunct="1"/>
            <a:r>
              <a:rPr lang="en-US" sz="2600" i="1" smtClean="0"/>
              <a:t>Observations</a:t>
            </a:r>
            <a:r>
              <a:rPr lang="en-US" sz="2600" smtClean="0"/>
              <a:t> – rows in a SAS data set.</a:t>
            </a:r>
          </a:p>
          <a:p>
            <a:pPr eaLnBrk="1" hangingPunct="1"/>
            <a:r>
              <a:rPr lang="en-US" sz="2600" i="1" smtClean="0"/>
              <a:t>Numeric Data</a:t>
            </a:r>
            <a:r>
              <a:rPr lang="en-US" sz="2600" smtClean="0"/>
              <a:t> – values that are treated as numeric and may include 8 bytes of floating storage for 16 to 17 significant digits.</a:t>
            </a:r>
          </a:p>
          <a:p>
            <a:pPr eaLnBrk="1" hangingPunct="1"/>
            <a:r>
              <a:rPr lang="en-US" sz="2600" i="1" smtClean="0"/>
              <a:t>Character Data</a:t>
            </a:r>
            <a:r>
              <a:rPr lang="en-US" sz="2600" smtClean="0"/>
              <a:t> – non numeric data values such as letters, numbers, special characters, and blanks.  May be stores with a length of 1 to 32, 767 bytes.  One byte is equal to one character.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Data Set and Variable Name Criteria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be 32 characters long.</a:t>
            </a:r>
          </a:p>
          <a:p>
            <a:pPr eaLnBrk="1" hangingPunct="1"/>
            <a:r>
              <a:rPr lang="en-US" smtClean="0"/>
              <a:t>Can be uppercase, lowercase, or a mixture of the cases.</a:t>
            </a:r>
          </a:p>
          <a:p>
            <a:pPr eaLnBrk="1" hangingPunct="1"/>
            <a:r>
              <a:rPr lang="en-US" smtClean="0"/>
              <a:t>Are not case sensitive</a:t>
            </a:r>
          </a:p>
          <a:p>
            <a:pPr eaLnBrk="1" hangingPunct="1"/>
            <a:r>
              <a:rPr lang="en-US" smtClean="0"/>
              <a:t>Cannot start with number and cannot contain special characters or blanks.</a:t>
            </a:r>
          </a:p>
          <a:p>
            <a:pPr eaLnBrk="1" hangingPunct="1"/>
            <a:r>
              <a:rPr lang="en-US" smtClean="0"/>
              <a:t>Must start with a letter or underscore.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 Dates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Dates are treated as special kind of numeric data.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They are the number of days since January 1</a:t>
            </a:r>
            <a:r>
              <a:rPr lang="en-US" sz="2200" baseline="30000" smtClean="0"/>
              <a:t>st</a:t>
            </a:r>
            <a:r>
              <a:rPr lang="en-US" sz="2200" smtClean="0"/>
              <a:t>, 1960.  January 1</a:t>
            </a:r>
            <a:r>
              <a:rPr lang="en-US" sz="2200" baseline="30000" smtClean="0"/>
              <a:t>st</a:t>
            </a:r>
            <a:r>
              <a:rPr lang="en-US" sz="2200" smtClean="0"/>
              <a:t> 1960 is the 0 point.  SAS dates can go back to 1582 (Gregorian Calendar) and forward to the year 20000.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Dates are displayed using a format.  There are a number of different date formats supported by SAS.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Time is scored as the number of seconds since midnight.  SAS date time is the number of seconds since January 1</a:t>
            </a:r>
            <a:r>
              <a:rPr lang="en-US" sz="2600" baseline="30000" smtClean="0"/>
              <a:t>st</a:t>
            </a:r>
            <a:r>
              <a:rPr lang="en-US" sz="2600" smtClean="0"/>
              <a:t>, 1960.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801</TotalTime>
  <Words>948</Words>
  <Application>Microsoft Office PowerPoint</Application>
  <PresentationFormat>On-screen Show (4:3)</PresentationFormat>
  <Paragraphs>104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Wingdings</vt:lpstr>
      <vt:lpstr>Calibri</vt:lpstr>
      <vt:lpstr>Times New Roman</vt:lpstr>
      <vt:lpstr>Network</vt:lpstr>
      <vt:lpstr>Introduction to SAS Programming</vt:lpstr>
      <vt:lpstr>SAS Datasets</vt:lpstr>
      <vt:lpstr>SAS Data Sets</vt:lpstr>
      <vt:lpstr>Data Set Descriptor Section</vt:lpstr>
      <vt:lpstr>SAS Data Section</vt:lpstr>
      <vt:lpstr>Attributes of Variables</vt:lpstr>
      <vt:lpstr>SAS Data Set Terminology</vt:lpstr>
      <vt:lpstr>SAS Data Set and Variable Name Criteria</vt:lpstr>
      <vt:lpstr>SAS Dates</vt:lpstr>
      <vt:lpstr>Missing Data in SAS</vt:lpstr>
      <vt:lpstr>SAS Syntax</vt:lpstr>
      <vt:lpstr>SAS Syntax</vt:lpstr>
      <vt:lpstr>Example of SAS Syntax</vt:lpstr>
      <vt:lpstr>SAS Syntax Rules</vt:lpstr>
      <vt:lpstr>Example of SAS Free Format</vt:lpstr>
      <vt:lpstr>Example of SAS Formatted</vt:lpstr>
      <vt:lpstr>SAS Comments</vt:lpstr>
      <vt:lpstr>SAS Comments</vt:lpstr>
      <vt:lpstr>SAS Windows</vt:lpstr>
      <vt:lpstr>SAS Windows</vt:lpstr>
      <vt:lpstr>Enhanced Editor Window</vt:lpstr>
      <vt:lpstr>SAS Log </vt:lpstr>
      <vt:lpstr>Output Window</vt:lpstr>
      <vt:lpstr>SAS Library</vt:lpstr>
      <vt:lpstr>Establishing the libname</vt:lpstr>
      <vt:lpstr>Viewtable Window</vt:lpstr>
      <vt:lpstr>Proc Reg</vt:lpstr>
      <vt:lpstr>Proc Univariate</vt:lpstr>
      <vt:lpstr>Proc Univariate</vt:lpstr>
      <vt:lpstr>Proc Univariate</vt:lpstr>
    </vt:vector>
  </TitlesOfParts>
  <Company>Kent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SAS Programming</dc:title>
  <dc:creator>cughrin</dc:creator>
  <cp:lastModifiedBy>cughrin</cp:lastModifiedBy>
  <cp:revision>73</cp:revision>
  <dcterms:created xsi:type="dcterms:W3CDTF">2008-06-16T18:01:02Z</dcterms:created>
  <dcterms:modified xsi:type="dcterms:W3CDTF">2011-09-19T18:57:29Z</dcterms:modified>
</cp:coreProperties>
</file>